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302" r:id="rId4"/>
    <p:sldId id="303" r:id="rId5"/>
  </p:sldIdLst>
  <p:sldSz cx="9144000" cy="6553200"/>
  <p:notesSz cx="9144000" cy="6553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031492"/>
            <a:ext cx="7772400" cy="13761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669792"/>
            <a:ext cx="6400800" cy="1638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07236"/>
            <a:ext cx="3977640" cy="4325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16448" y="2115340"/>
            <a:ext cx="3050540" cy="3903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201E1F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3489" y="1325340"/>
            <a:ext cx="3495040" cy="954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45412" y="1931546"/>
            <a:ext cx="6653174" cy="2079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094476"/>
            <a:ext cx="292608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094476"/>
            <a:ext cx="210312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094476"/>
            <a:ext cx="210312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69860" y="0"/>
            <a:ext cx="8574139" cy="2635885"/>
          </a:xfrm>
          <a:custGeom>
            <a:avLst/>
            <a:gdLst/>
            <a:ahLst/>
            <a:cxnLst/>
            <a:rect l="l" t="t" r="r" b="b"/>
            <a:pathLst>
              <a:path w="8398510" h="2635885">
                <a:moveTo>
                  <a:pt x="8398052" y="2635275"/>
                </a:moveTo>
                <a:lnTo>
                  <a:pt x="0" y="2635275"/>
                </a:lnTo>
                <a:lnTo>
                  <a:pt x="0" y="0"/>
                </a:lnTo>
                <a:lnTo>
                  <a:pt x="8398052" y="0"/>
                </a:lnTo>
                <a:lnTo>
                  <a:pt x="8398052" y="2635275"/>
                </a:lnTo>
                <a:close/>
              </a:path>
            </a:pathLst>
          </a:custGeom>
          <a:solidFill>
            <a:srgbClr val="0080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17989"/>
            <a:ext cx="7391400" cy="2018030"/>
          </a:xfrm>
          <a:custGeom>
            <a:avLst/>
            <a:gdLst/>
            <a:ahLst/>
            <a:cxnLst/>
            <a:rect l="l" t="t" r="r" b="b"/>
            <a:pathLst>
              <a:path w="4671060" h="2018030">
                <a:moveTo>
                  <a:pt x="0" y="2017585"/>
                </a:moveTo>
                <a:lnTo>
                  <a:pt x="4671047" y="2017585"/>
                </a:lnTo>
                <a:lnTo>
                  <a:pt x="4671047" y="0"/>
                </a:lnTo>
                <a:lnTo>
                  <a:pt x="0" y="0"/>
                </a:lnTo>
                <a:lnTo>
                  <a:pt x="0" y="2017585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6196" y="1044029"/>
            <a:ext cx="283665" cy="245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9861" y="1361567"/>
            <a:ext cx="917575" cy="0"/>
          </a:xfrm>
          <a:custGeom>
            <a:avLst/>
            <a:gdLst/>
            <a:ahLst/>
            <a:cxnLst/>
            <a:rect l="l" t="t" r="r" b="b"/>
            <a:pathLst>
              <a:path w="917575">
                <a:moveTo>
                  <a:pt x="0" y="0"/>
                </a:moveTo>
                <a:lnTo>
                  <a:pt x="917575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58304" y="1468831"/>
            <a:ext cx="6552096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">
              <a:lnSpc>
                <a:spcPts val="2160"/>
              </a:lnSpc>
              <a:spcBef>
                <a:spcPts val="100"/>
              </a:spcBef>
            </a:pPr>
            <a:r>
              <a:rPr sz="2000" spc="-45" dirty="0"/>
              <a:t>Integration </a:t>
            </a:r>
            <a:r>
              <a:rPr sz="2000" spc="30" dirty="0"/>
              <a:t>of</a:t>
            </a:r>
            <a:r>
              <a:rPr sz="2000" spc="-300" dirty="0"/>
              <a:t> </a:t>
            </a:r>
            <a:endParaRPr sz="2000" dirty="0"/>
          </a:p>
          <a:p>
            <a:pPr marL="231140" algn="ctr">
              <a:lnSpc>
                <a:spcPts val="3240"/>
              </a:lnSpc>
            </a:pPr>
            <a:r>
              <a:rPr lang="en-US" sz="2900" b="1" spc="-150" dirty="0"/>
              <a:t>A</a:t>
            </a:r>
            <a:r>
              <a:rPr lang="en-US" sz="2900" b="1" spc="-150" dirty="0" smtClean="0">
                <a:latin typeface="Arial"/>
                <a:cs typeface="Arial"/>
              </a:rPr>
              <a:t>cademic</a:t>
            </a:r>
            <a:r>
              <a:rPr sz="2900" b="1" spc="-150" dirty="0" smtClean="0">
                <a:latin typeface="Arial"/>
                <a:cs typeface="Arial"/>
              </a:rPr>
              <a:t> </a:t>
            </a:r>
            <a:r>
              <a:rPr sz="2900" b="1" spc="-175" dirty="0">
                <a:latin typeface="Arial"/>
                <a:cs typeface="Arial"/>
              </a:rPr>
              <a:t>&amp;</a:t>
            </a:r>
            <a:r>
              <a:rPr sz="2900" b="1" spc="-325" dirty="0">
                <a:latin typeface="Arial"/>
                <a:cs typeface="Arial"/>
              </a:rPr>
              <a:t> </a:t>
            </a:r>
            <a:r>
              <a:rPr lang="en-US" sz="2900" b="1" spc="-160" dirty="0"/>
              <a:t>A</a:t>
            </a:r>
            <a:r>
              <a:rPr lang="en-US" sz="2900" b="1" spc="-160" dirty="0" smtClean="0"/>
              <a:t>dministrative solutions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28826" y="3527425"/>
            <a:ext cx="343535" cy="343535"/>
          </a:xfrm>
          <a:custGeom>
            <a:avLst/>
            <a:gdLst/>
            <a:ahLst/>
            <a:cxnLst/>
            <a:rect l="l" t="t" r="r" b="b"/>
            <a:pathLst>
              <a:path w="343534" h="343535">
                <a:moveTo>
                  <a:pt x="171691" y="0"/>
                </a:moveTo>
                <a:lnTo>
                  <a:pt x="126050" y="6133"/>
                </a:lnTo>
                <a:lnTo>
                  <a:pt x="85037" y="23442"/>
                </a:lnTo>
                <a:lnTo>
                  <a:pt x="50288" y="50290"/>
                </a:lnTo>
                <a:lnTo>
                  <a:pt x="23441" y="85041"/>
                </a:lnTo>
                <a:lnTo>
                  <a:pt x="6133" y="126057"/>
                </a:lnTo>
                <a:lnTo>
                  <a:pt x="0" y="171703"/>
                </a:lnTo>
                <a:lnTo>
                  <a:pt x="6133" y="217344"/>
                </a:lnTo>
                <a:lnTo>
                  <a:pt x="23441" y="258357"/>
                </a:lnTo>
                <a:lnTo>
                  <a:pt x="50288" y="293106"/>
                </a:lnTo>
                <a:lnTo>
                  <a:pt x="85037" y="319953"/>
                </a:lnTo>
                <a:lnTo>
                  <a:pt x="126050" y="337262"/>
                </a:lnTo>
                <a:lnTo>
                  <a:pt x="171691" y="343395"/>
                </a:lnTo>
                <a:lnTo>
                  <a:pt x="217337" y="337262"/>
                </a:lnTo>
                <a:lnTo>
                  <a:pt x="258354" y="319953"/>
                </a:lnTo>
                <a:lnTo>
                  <a:pt x="293104" y="293106"/>
                </a:lnTo>
                <a:lnTo>
                  <a:pt x="319952" y="258357"/>
                </a:lnTo>
                <a:lnTo>
                  <a:pt x="337261" y="217344"/>
                </a:lnTo>
                <a:lnTo>
                  <a:pt x="343395" y="171703"/>
                </a:lnTo>
                <a:lnTo>
                  <a:pt x="337261" y="126057"/>
                </a:lnTo>
                <a:lnTo>
                  <a:pt x="319952" y="85041"/>
                </a:lnTo>
                <a:lnTo>
                  <a:pt x="293104" y="50290"/>
                </a:lnTo>
                <a:lnTo>
                  <a:pt x="258354" y="23442"/>
                </a:lnTo>
                <a:lnTo>
                  <a:pt x="217337" y="6133"/>
                </a:lnTo>
                <a:lnTo>
                  <a:pt x="171691" y="0"/>
                </a:lnTo>
                <a:close/>
              </a:path>
            </a:pathLst>
          </a:custGeom>
          <a:solidFill>
            <a:srgbClr val="2924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8826" y="4192181"/>
            <a:ext cx="343535" cy="343535"/>
          </a:xfrm>
          <a:custGeom>
            <a:avLst/>
            <a:gdLst/>
            <a:ahLst/>
            <a:cxnLst/>
            <a:rect l="l" t="t" r="r" b="b"/>
            <a:pathLst>
              <a:path w="343534" h="343535">
                <a:moveTo>
                  <a:pt x="171691" y="0"/>
                </a:moveTo>
                <a:lnTo>
                  <a:pt x="126050" y="6134"/>
                </a:lnTo>
                <a:lnTo>
                  <a:pt x="85037" y="23445"/>
                </a:lnTo>
                <a:lnTo>
                  <a:pt x="50288" y="50295"/>
                </a:lnTo>
                <a:lnTo>
                  <a:pt x="23441" y="85046"/>
                </a:lnTo>
                <a:lnTo>
                  <a:pt x="6133" y="126062"/>
                </a:lnTo>
                <a:lnTo>
                  <a:pt x="0" y="171704"/>
                </a:lnTo>
                <a:lnTo>
                  <a:pt x="6133" y="217350"/>
                </a:lnTo>
                <a:lnTo>
                  <a:pt x="23441" y="258366"/>
                </a:lnTo>
                <a:lnTo>
                  <a:pt x="50288" y="293117"/>
                </a:lnTo>
                <a:lnTo>
                  <a:pt x="85037" y="319965"/>
                </a:lnTo>
                <a:lnTo>
                  <a:pt x="126050" y="337274"/>
                </a:lnTo>
                <a:lnTo>
                  <a:pt x="171691" y="343408"/>
                </a:lnTo>
                <a:lnTo>
                  <a:pt x="217337" y="337274"/>
                </a:lnTo>
                <a:lnTo>
                  <a:pt x="258354" y="319965"/>
                </a:lnTo>
                <a:lnTo>
                  <a:pt x="293104" y="293117"/>
                </a:lnTo>
                <a:lnTo>
                  <a:pt x="319952" y="258366"/>
                </a:lnTo>
                <a:lnTo>
                  <a:pt x="337261" y="217350"/>
                </a:lnTo>
                <a:lnTo>
                  <a:pt x="343395" y="171704"/>
                </a:lnTo>
                <a:lnTo>
                  <a:pt x="337261" y="126062"/>
                </a:lnTo>
                <a:lnTo>
                  <a:pt x="319952" y="85046"/>
                </a:lnTo>
                <a:lnTo>
                  <a:pt x="293104" y="50295"/>
                </a:lnTo>
                <a:lnTo>
                  <a:pt x="258354" y="23445"/>
                </a:lnTo>
                <a:lnTo>
                  <a:pt x="217337" y="6134"/>
                </a:lnTo>
                <a:lnTo>
                  <a:pt x="171691" y="0"/>
                </a:lnTo>
                <a:close/>
              </a:path>
            </a:pathLst>
          </a:custGeom>
          <a:solidFill>
            <a:srgbClr val="662F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99101" y="3695370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4" h="281304">
                <a:moveTo>
                  <a:pt x="140461" y="0"/>
                </a:moveTo>
                <a:lnTo>
                  <a:pt x="96066" y="7161"/>
                </a:lnTo>
                <a:lnTo>
                  <a:pt x="57508" y="27102"/>
                </a:lnTo>
                <a:lnTo>
                  <a:pt x="27102" y="57511"/>
                </a:lnTo>
                <a:lnTo>
                  <a:pt x="7161" y="96072"/>
                </a:lnTo>
                <a:lnTo>
                  <a:pt x="0" y="140474"/>
                </a:lnTo>
                <a:lnTo>
                  <a:pt x="7161" y="184870"/>
                </a:lnTo>
                <a:lnTo>
                  <a:pt x="27102" y="223428"/>
                </a:lnTo>
                <a:lnTo>
                  <a:pt x="57508" y="253834"/>
                </a:lnTo>
                <a:lnTo>
                  <a:pt x="96066" y="273775"/>
                </a:lnTo>
                <a:lnTo>
                  <a:pt x="140461" y="280936"/>
                </a:lnTo>
                <a:lnTo>
                  <a:pt x="184863" y="273775"/>
                </a:lnTo>
                <a:lnTo>
                  <a:pt x="223425" y="253834"/>
                </a:lnTo>
                <a:lnTo>
                  <a:pt x="253833" y="223428"/>
                </a:lnTo>
                <a:lnTo>
                  <a:pt x="273775" y="184870"/>
                </a:lnTo>
                <a:lnTo>
                  <a:pt x="280936" y="140474"/>
                </a:lnTo>
                <a:lnTo>
                  <a:pt x="273775" y="96072"/>
                </a:lnTo>
                <a:lnTo>
                  <a:pt x="253833" y="57511"/>
                </a:lnTo>
                <a:lnTo>
                  <a:pt x="223425" y="27102"/>
                </a:lnTo>
                <a:lnTo>
                  <a:pt x="184863" y="7161"/>
                </a:lnTo>
                <a:lnTo>
                  <a:pt x="140461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99101" y="5230403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4" h="281304">
                <a:moveTo>
                  <a:pt x="140461" y="0"/>
                </a:moveTo>
                <a:lnTo>
                  <a:pt x="96066" y="7162"/>
                </a:lnTo>
                <a:lnTo>
                  <a:pt x="57508" y="27106"/>
                </a:lnTo>
                <a:lnTo>
                  <a:pt x="27102" y="57516"/>
                </a:lnTo>
                <a:lnTo>
                  <a:pt x="7161" y="96077"/>
                </a:lnTo>
                <a:lnTo>
                  <a:pt x="0" y="140474"/>
                </a:lnTo>
                <a:lnTo>
                  <a:pt x="7161" y="184871"/>
                </a:lnTo>
                <a:lnTo>
                  <a:pt x="27102" y="223432"/>
                </a:lnTo>
                <a:lnTo>
                  <a:pt x="57508" y="253842"/>
                </a:lnTo>
                <a:lnTo>
                  <a:pt x="96066" y="273786"/>
                </a:lnTo>
                <a:lnTo>
                  <a:pt x="140461" y="280949"/>
                </a:lnTo>
                <a:lnTo>
                  <a:pt x="184863" y="273786"/>
                </a:lnTo>
                <a:lnTo>
                  <a:pt x="223425" y="253842"/>
                </a:lnTo>
                <a:lnTo>
                  <a:pt x="253833" y="223432"/>
                </a:lnTo>
                <a:lnTo>
                  <a:pt x="273775" y="184871"/>
                </a:lnTo>
                <a:lnTo>
                  <a:pt x="280936" y="140474"/>
                </a:lnTo>
                <a:lnTo>
                  <a:pt x="273775" y="96077"/>
                </a:lnTo>
                <a:lnTo>
                  <a:pt x="253833" y="57516"/>
                </a:lnTo>
                <a:lnTo>
                  <a:pt x="223425" y="27106"/>
                </a:lnTo>
                <a:lnTo>
                  <a:pt x="184863" y="7162"/>
                </a:lnTo>
                <a:lnTo>
                  <a:pt x="140461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99101" y="5725195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4" h="281304">
                <a:moveTo>
                  <a:pt x="140461" y="0"/>
                </a:moveTo>
                <a:lnTo>
                  <a:pt x="96066" y="7161"/>
                </a:lnTo>
                <a:lnTo>
                  <a:pt x="57508" y="27102"/>
                </a:lnTo>
                <a:lnTo>
                  <a:pt x="27102" y="57508"/>
                </a:lnTo>
                <a:lnTo>
                  <a:pt x="7161" y="96066"/>
                </a:lnTo>
                <a:lnTo>
                  <a:pt x="0" y="140461"/>
                </a:lnTo>
                <a:lnTo>
                  <a:pt x="7161" y="184863"/>
                </a:lnTo>
                <a:lnTo>
                  <a:pt x="27102" y="223425"/>
                </a:lnTo>
                <a:lnTo>
                  <a:pt x="57508" y="253833"/>
                </a:lnTo>
                <a:lnTo>
                  <a:pt x="96066" y="273775"/>
                </a:lnTo>
                <a:lnTo>
                  <a:pt x="140461" y="280936"/>
                </a:lnTo>
                <a:lnTo>
                  <a:pt x="184863" y="273775"/>
                </a:lnTo>
                <a:lnTo>
                  <a:pt x="223425" y="253833"/>
                </a:lnTo>
                <a:lnTo>
                  <a:pt x="253833" y="223425"/>
                </a:lnTo>
                <a:lnTo>
                  <a:pt x="273775" y="184863"/>
                </a:lnTo>
                <a:lnTo>
                  <a:pt x="280936" y="140461"/>
                </a:lnTo>
                <a:lnTo>
                  <a:pt x="273775" y="96066"/>
                </a:lnTo>
                <a:lnTo>
                  <a:pt x="253833" y="57508"/>
                </a:lnTo>
                <a:lnTo>
                  <a:pt x="223425" y="27102"/>
                </a:lnTo>
                <a:lnTo>
                  <a:pt x="184863" y="7161"/>
                </a:lnTo>
                <a:lnTo>
                  <a:pt x="140461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8826" y="5212172"/>
            <a:ext cx="343535" cy="343535"/>
          </a:xfrm>
          <a:custGeom>
            <a:avLst/>
            <a:gdLst/>
            <a:ahLst/>
            <a:cxnLst/>
            <a:rect l="l" t="t" r="r" b="b"/>
            <a:pathLst>
              <a:path w="343534" h="343535">
                <a:moveTo>
                  <a:pt x="171691" y="0"/>
                </a:moveTo>
                <a:lnTo>
                  <a:pt x="126050" y="6133"/>
                </a:lnTo>
                <a:lnTo>
                  <a:pt x="85037" y="23442"/>
                </a:lnTo>
                <a:lnTo>
                  <a:pt x="50288" y="50290"/>
                </a:lnTo>
                <a:lnTo>
                  <a:pt x="23441" y="85041"/>
                </a:lnTo>
                <a:lnTo>
                  <a:pt x="6133" y="126057"/>
                </a:lnTo>
                <a:lnTo>
                  <a:pt x="0" y="171704"/>
                </a:lnTo>
                <a:lnTo>
                  <a:pt x="6133" y="217345"/>
                </a:lnTo>
                <a:lnTo>
                  <a:pt x="23441" y="258361"/>
                </a:lnTo>
                <a:lnTo>
                  <a:pt x="50288" y="293112"/>
                </a:lnTo>
                <a:lnTo>
                  <a:pt x="85037" y="319962"/>
                </a:lnTo>
                <a:lnTo>
                  <a:pt x="126050" y="337273"/>
                </a:lnTo>
                <a:lnTo>
                  <a:pt x="171691" y="343408"/>
                </a:lnTo>
                <a:lnTo>
                  <a:pt x="217337" y="337273"/>
                </a:lnTo>
                <a:lnTo>
                  <a:pt x="258354" y="319962"/>
                </a:lnTo>
                <a:lnTo>
                  <a:pt x="293104" y="293112"/>
                </a:lnTo>
                <a:lnTo>
                  <a:pt x="319952" y="258361"/>
                </a:lnTo>
                <a:lnTo>
                  <a:pt x="337261" y="217345"/>
                </a:lnTo>
                <a:lnTo>
                  <a:pt x="343395" y="171704"/>
                </a:lnTo>
                <a:lnTo>
                  <a:pt x="337261" y="126057"/>
                </a:lnTo>
                <a:lnTo>
                  <a:pt x="319952" y="85041"/>
                </a:lnTo>
                <a:lnTo>
                  <a:pt x="293104" y="50290"/>
                </a:lnTo>
                <a:lnTo>
                  <a:pt x="258354" y="23442"/>
                </a:lnTo>
                <a:lnTo>
                  <a:pt x="217337" y="6133"/>
                </a:lnTo>
                <a:lnTo>
                  <a:pt x="171691" y="0"/>
                </a:lnTo>
                <a:close/>
              </a:path>
            </a:pathLst>
          </a:custGeom>
          <a:solidFill>
            <a:srgbClr val="00A4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8826" y="5728525"/>
            <a:ext cx="343535" cy="343535"/>
          </a:xfrm>
          <a:custGeom>
            <a:avLst/>
            <a:gdLst/>
            <a:ahLst/>
            <a:cxnLst/>
            <a:rect l="l" t="t" r="r" b="b"/>
            <a:pathLst>
              <a:path w="343534" h="343535">
                <a:moveTo>
                  <a:pt x="171691" y="0"/>
                </a:moveTo>
                <a:lnTo>
                  <a:pt x="126050" y="6133"/>
                </a:lnTo>
                <a:lnTo>
                  <a:pt x="85037" y="23441"/>
                </a:lnTo>
                <a:lnTo>
                  <a:pt x="50288" y="50288"/>
                </a:lnTo>
                <a:lnTo>
                  <a:pt x="23441" y="85037"/>
                </a:lnTo>
                <a:lnTo>
                  <a:pt x="6133" y="126050"/>
                </a:lnTo>
                <a:lnTo>
                  <a:pt x="0" y="171691"/>
                </a:lnTo>
                <a:lnTo>
                  <a:pt x="6133" y="217337"/>
                </a:lnTo>
                <a:lnTo>
                  <a:pt x="23441" y="258354"/>
                </a:lnTo>
                <a:lnTo>
                  <a:pt x="50288" y="293104"/>
                </a:lnTo>
                <a:lnTo>
                  <a:pt x="85037" y="319952"/>
                </a:lnTo>
                <a:lnTo>
                  <a:pt x="126050" y="337261"/>
                </a:lnTo>
                <a:lnTo>
                  <a:pt x="171691" y="343395"/>
                </a:lnTo>
                <a:lnTo>
                  <a:pt x="217337" y="337261"/>
                </a:lnTo>
                <a:lnTo>
                  <a:pt x="258354" y="319952"/>
                </a:lnTo>
                <a:lnTo>
                  <a:pt x="293104" y="293104"/>
                </a:lnTo>
                <a:lnTo>
                  <a:pt x="319952" y="258354"/>
                </a:lnTo>
                <a:lnTo>
                  <a:pt x="337261" y="217337"/>
                </a:lnTo>
                <a:lnTo>
                  <a:pt x="343395" y="171691"/>
                </a:lnTo>
                <a:lnTo>
                  <a:pt x="337261" y="126050"/>
                </a:lnTo>
                <a:lnTo>
                  <a:pt x="319952" y="85037"/>
                </a:lnTo>
                <a:lnTo>
                  <a:pt x="293104" y="50288"/>
                </a:lnTo>
                <a:lnTo>
                  <a:pt x="258354" y="23441"/>
                </a:lnTo>
                <a:lnTo>
                  <a:pt x="217337" y="6133"/>
                </a:lnTo>
                <a:lnTo>
                  <a:pt x="171691" y="0"/>
                </a:lnTo>
                <a:close/>
              </a:path>
            </a:pathLst>
          </a:custGeom>
          <a:solidFill>
            <a:srgbClr val="00AD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289971" y="109077"/>
            <a:ext cx="3854029" cy="865622"/>
          </a:xfrm>
          <a:prstGeom prst="rect">
            <a:avLst/>
          </a:prstGeom>
          <a:solidFill>
            <a:srgbClr val="2295D2"/>
          </a:solidFill>
        </p:spPr>
        <p:txBody>
          <a:bodyPr vert="horz" wrap="square" lIns="0" tIns="54610" rIns="0" bIns="0" rtlCol="0">
            <a:spAutoFit/>
          </a:bodyPr>
          <a:lstStyle/>
          <a:p>
            <a:pPr marL="357505" algn="ctr">
              <a:lnSpc>
                <a:spcPct val="100000"/>
              </a:lnSpc>
              <a:spcBef>
                <a:spcPts val="430"/>
              </a:spcBef>
            </a:pPr>
            <a:r>
              <a:rPr lang="en-US" sz="2400" spc="170" dirty="0" smtClean="0">
                <a:solidFill>
                  <a:srgbClr val="FFFFFF"/>
                </a:solidFill>
                <a:cs typeface="Arial" panose="020B0604020202020204" pitchFamily="34" charset="0"/>
              </a:rPr>
              <a:t>BacBon</a:t>
            </a:r>
            <a:r>
              <a:rPr lang="en-US" sz="2400" spc="170" dirty="0">
                <a:solidFill>
                  <a:srgbClr val="FFFFFF"/>
                </a:solidFill>
                <a:cs typeface="Arial" panose="020B0604020202020204" pitchFamily="34" charset="0"/>
              </a:rPr>
              <a:t> </a:t>
            </a:r>
            <a:r>
              <a:rPr lang="en-US" sz="2400" b="1" spc="170" dirty="0" smtClean="0">
                <a:solidFill>
                  <a:schemeClr val="accent6"/>
                </a:solidFill>
                <a:cs typeface="Arial" panose="020B0604020202020204" pitchFamily="34" charset="0"/>
              </a:rPr>
              <a:t>EMIS ERP</a:t>
            </a:r>
          </a:p>
          <a:p>
            <a:pPr marL="357505" algn="ctr">
              <a:spcBef>
                <a:spcPts val="430"/>
              </a:spcBef>
            </a:pPr>
            <a:r>
              <a:rPr lang="en-US" sz="1100" spc="170" dirty="0" smtClean="0">
                <a:solidFill>
                  <a:schemeClr val="bg1"/>
                </a:solidFill>
                <a:cs typeface="Arial" panose="020B0604020202020204" pitchFamily="34" charset="0"/>
              </a:rPr>
              <a:t>Education </a:t>
            </a:r>
            <a:r>
              <a:rPr lang="en-US" sz="1100" spc="170" dirty="0">
                <a:solidFill>
                  <a:schemeClr val="bg1"/>
                </a:solidFill>
                <a:cs typeface="Arial" panose="020B0604020202020204" pitchFamily="34" charset="0"/>
              </a:rPr>
              <a:t>Management</a:t>
            </a:r>
            <a:r>
              <a:rPr lang="en-US" sz="1100" spc="17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sz="1100" spc="170" dirty="0" smtClean="0">
                <a:solidFill>
                  <a:schemeClr val="bg1"/>
                </a:solidFill>
                <a:cs typeface="Arial" panose="020B0604020202020204" pitchFamily="34" charset="0"/>
              </a:rPr>
              <a:t>Information</a:t>
            </a:r>
            <a:r>
              <a:rPr lang="en-US" sz="1100" spc="170" dirty="0" smtClean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sz="1100" spc="170" dirty="0" smtClean="0">
                <a:solidFill>
                  <a:schemeClr val="bg1"/>
                </a:solidFill>
                <a:cs typeface="Arial" panose="020B0604020202020204" pitchFamily="34" charset="0"/>
              </a:rPr>
              <a:t>System</a:t>
            </a:r>
            <a:endParaRPr lang="en-US" sz="2400" dirty="0">
              <a:solidFill>
                <a:schemeClr val="accent6"/>
              </a:solidFill>
              <a:cs typeface="Arial" panose="020B0604020202020204" pitchFamily="34" charset="0"/>
            </a:endParaRPr>
          </a:p>
          <a:p>
            <a:pPr marL="357505" algn="ctr">
              <a:spcBef>
                <a:spcPts val="430"/>
              </a:spcBef>
            </a:pPr>
            <a:endParaRPr lang="en-US" sz="1100" spc="17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9923" y="3481607"/>
            <a:ext cx="3298825" cy="25904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588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Arial"/>
                <a:cs typeface="Arial"/>
              </a:rPr>
              <a:t>Integrate all </a:t>
            </a:r>
            <a:r>
              <a:rPr lang="en-US" sz="1100" spc="-10" dirty="0" smtClean="0">
                <a:latin typeface="Arial"/>
                <a:cs typeface="Arial"/>
              </a:rPr>
              <a:t>academic &amp; administrative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5" dirty="0">
                <a:latin typeface="Arial"/>
                <a:cs typeface="Arial"/>
              </a:rPr>
              <a:t>functions into </a:t>
            </a:r>
            <a:r>
              <a:rPr sz="1100" spc="-20" dirty="0">
                <a:latin typeface="Arial"/>
                <a:cs typeface="Arial"/>
              </a:rPr>
              <a:t>one </a:t>
            </a:r>
            <a:r>
              <a:rPr sz="1100" spc="10" dirty="0">
                <a:latin typeface="Arial"/>
                <a:cs typeface="Arial"/>
              </a:rPr>
              <a:t>platform </a:t>
            </a:r>
            <a:r>
              <a:rPr sz="1100" spc="20" dirty="0">
                <a:latin typeface="Arial"/>
                <a:cs typeface="Arial"/>
              </a:rPr>
              <a:t>to  </a:t>
            </a:r>
            <a:r>
              <a:rPr sz="1100" spc="-15" dirty="0">
                <a:latin typeface="Arial"/>
                <a:cs typeface="Arial"/>
              </a:rPr>
              <a:t>manage </a:t>
            </a:r>
            <a:r>
              <a:rPr lang="en-US" sz="1100" spc="-10" dirty="0" smtClean="0">
                <a:latin typeface="Arial"/>
                <a:cs typeface="Arial"/>
              </a:rPr>
              <a:t>operations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15" dirty="0">
                <a:latin typeface="Arial"/>
                <a:cs typeface="Arial"/>
              </a:rPr>
              <a:t>with </a:t>
            </a:r>
            <a:r>
              <a:rPr sz="1100" spc="-25" dirty="0">
                <a:latin typeface="Arial"/>
                <a:cs typeface="Arial"/>
              </a:rPr>
              <a:t>a 360-degree </a:t>
            </a:r>
            <a:r>
              <a:rPr sz="1100" spc="-10" dirty="0">
                <a:latin typeface="Arial"/>
                <a:cs typeface="Arial"/>
              </a:rPr>
              <a:t>view in</a:t>
            </a:r>
            <a:r>
              <a:rPr sz="1100" spc="-220" dirty="0">
                <a:latin typeface="Arial"/>
                <a:cs typeface="Arial"/>
              </a:rPr>
              <a:t> </a:t>
            </a:r>
            <a:r>
              <a:rPr sz="1100" spc="-20" dirty="0">
                <a:latin typeface="Arial"/>
                <a:cs typeface="Arial"/>
              </a:rPr>
              <a:t>real </a:t>
            </a:r>
            <a:r>
              <a:rPr sz="1100" spc="10" dirty="0">
                <a:latin typeface="Arial"/>
                <a:cs typeface="Arial"/>
              </a:rPr>
              <a:t>time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100" spc="-15" dirty="0">
                <a:latin typeface="Arial"/>
                <a:cs typeface="Arial"/>
              </a:rPr>
              <a:t>Scalability </a:t>
            </a:r>
            <a:r>
              <a:rPr sz="1100" spc="15" dirty="0">
                <a:latin typeface="Arial"/>
                <a:cs typeface="Arial"/>
              </a:rPr>
              <a:t>for </a:t>
            </a:r>
            <a:r>
              <a:rPr sz="1100" spc="-10" dirty="0">
                <a:latin typeface="Arial"/>
                <a:cs typeface="Arial"/>
              </a:rPr>
              <a:t>all </a:t>
            </a:r>
            <a:r>
              <a:rPr sz="1100" spc="-5" dirty="0">
                <a:latin typeface="Arial"/>
                <a:cs typeface="Arial"/>
              </a:rPr>
              <a:t>environments </a:t>
            </a:r>
            <a:r>
              <a:rPr sz="1100" dirty="0">
                <a:latin typeface="Arial"/>
                <a:cs typeface="Arial"/>
              </a:rPr>
              <a:t>allowing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organizations  </a:t>
            </a:r>
            <a:r>
              <a:rPr sz="1100" spc="20" dirty="0">
                <a:latin typeface="Arial"/>
                <a:cs typeface="Arial"/>
              </a:rPr>
              <a:t>to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spc="10" dirty="0">
                <a:latin typeface="Arial"/>
                <a:cs typeface="Arial"/>
              </a:rPr>
              <a:t>grow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15" dirty="0">
                <a:latin typeface="Arial"/>
                <a:cs typeface="Arial"/>
              </a:rPr>
              <a:t>without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15" dirty="0">
                <a:latin typeface="Arial"/>
                <a:cs typeface="Arial"/>
              </a:rPr>
              <a:t>limits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or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15" dirty="0">
                <a:latin typeface="Arial"/>
                <a:cs typeface="Arial"/>
              </a:rPr>
              <a:t>boundaries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 dirty="0">
              <a:latin typeface="Times New Roman"/>
              <a:cs typeface="Times New Roman"/>
            </a:endParaRPr>
          </a:p>
          <a:p>
            <a:pPr marL="12700" marR="823594">
              <a:lnSpc>
                <a:spcPct val="100000"/>
              </a:lnSpc>
              <a:spcBef>
                <a:spcPts val="5"/>
              </a:spcBef>
            </a:pPr>
            <a:r>
              <a:rPr sz="1100" spc="-30" dirty="0">
                <a:latin typeface="Arial"/>
                <a:cs typeface="Arial"/>
              </a:rPr>
              <a:t>Enhance </a:t>
            </a:r>
            <a:r>
              <a:rPr sz="1100" dirty="0">
                <a:latin typeface="Arial"/>
                <a:cs typeface="Arial"/>
              </a:rPr>
              <a:t>productivity </a:t>
            </a:r>
            <a:r>
              <a:rPr sz="1100" spc="-15" dirty="0">
                <a:latin typeface="Arial"/>
                <a:cs typeface="Arial"/>
              </a:rPr>
              <a:t>and </a:t>
            </a:r>
            <a:r>
              <a:rPr sz="1100" dirty="0" smtClean="0">
                <a:latin typeface="Arial"/>
                <a:cs typeface="Arial"/>
              </a:rPr>
              <a:t>e</a:t>
            </a:r>
            <a:r>
              <a:rPr lang="en-US" sz="1100" dirty="0" smtClean="0">
                <a:latin typeface="Arial"/>
                <a:cs typeface="Arial"/>
              </a:rPr>
              <a:t>fficiency</a:t>
            </a:r>
            <a:r>
              <a:rPr sz="1100" spc="-114" dirty="0" smtClean="0">
                <a:latin typeface="Arial"/>
                <a:cs typeface="Arial"/>
              </a:rPr>
              <a:t> </a:t>
            </a:r>
            <a:r>
              <a:rPr sz="1100" spc="15" dirty="0">
                <a:latin typeface="Arial"/>
                <a:cs typeface="Arial"/>
              </a:rPr>
              <a:t>with  </a:t>
            </a:r>
            <a:r>
              <a:rPr sz="1100" spc="-10" dirty="0">
                <a:latin typeface="Arial"/>
                <a:cs typeface="Arial"/>
              </a:rPr>
              <a:t>state-of-the-art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technology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2700" marR="252095">
              <a:lnSpc>
                <a:spcPct val="100000"/>
              </a:lnSpc>
            </a:pPr>
            <a:r>
              <a:rPr sz="1100" spc="-15" dirty="0">
                <a:latin typeface="Arial"/>
                <a:cs typeface="Arial"/>
              </a:rPr>
              <a:t>User-centric </a:t>
            </a:r>
            <a:r>
              <a:rPr sz="1100" spc="-10" dirty="0">
                <a:latin typeface="Arial"/>
                <a:cs typeface="Arial"/>
              </a:rPr>
              <a:t>design </a:t>
            </a:r>
            <a:r>
              <a:rPr sz="1100" spc="-15" dirty="0">
                <a:latin typeface="Arial"/>
                <a:cs typeface="Arial"/>
              </a:rPr>
              <a:t>and </a:t>
            </a:r>
            <a:r>
              <a:rPr sz="1100" spc="-5" dirty="0">
                <a:latin typeface="Arial"/>
                <a:cs typeface="Arial"/>
              </a:rPr>
              <a:t>intuitive </a:t>
            </a:r>
            <a:r>
              <a:rPr sz="1100" spc="-10" dirty="0">
                <a:latin typeface="Arial"/>
                <a:cs typeface="Arial"/>
              </a:rPr>
              <a:t>navigation  </a:t>
            </a:r>
            <a:r>
              <a:rPr sz="1100" spc="-15" dirty="0">
                <a:latin typeface="Arial"/>
                <a:cs typeface="Arial"/>
              </a:rPr>
              <a:t>ensures </a:t>
            </a:r>
            <a:r>
              <a:rPr sz="1100" spc="-5" dirty="0">
                <a:latin typeface="Arial"/>
                <a:cs typeface="Arial"/>
              </a:rPr>
              <a:t>simple </a:t>
            </a:r>
            <a:r>
              <a:rPr sz="1100" spc="-15" dirty="0">
                <a:latin typeface="Arial"/>
                <a:cs typeface="Arial"/>
              </a:rPr>
              <a:t>and </a:t>
            </a:r>
            <a:r>
              <a:rPr lang="en-US" sz="1100" spc="-10" dirty="0" smtClean="0">
                <a:latin typeface="Arial"/>
                <a:cs typeface="Arial"/>
              </a:rPr>
              <a:t>organization</a:t>
            </a:r>
            <a:r>
              <a:rPr sz="1100" spc="-125" dirty="0" smtClean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functionalities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12700" marR="942975">
              <a:lnSpc>
                <a:spcPct val="100000"/>
              </a:lnSpc>
            </a:pPr>
            <a:r>
              <a:rPr sz="1100" spc="-30" dirty="0">
                <a:latin typeface="Arial"/>
                <a:cs typeface="Arial"/>
              </a:rPr>
              <a:t>Develop </a:t>
            </a:r>
            <a:r>
              <a:rPr sz="1100" spc="5" dirty="0">
                <a:latin typeface="Arial"/>
                <a:cs typeface="Arial"/>
              </a:rPr>
              <a:t>Information </a:t>
            </a:r>
            <a:r>
              <a:rPr sz="1100" spc="-15" dirty="0">
                <a:latin typeface="Arial"/>
                <a:cs typeface="Arial"/>
              </a:rPr>
              <a:t>Technology </a:t>
            </a:r>
            <a:r>
              <a:rPr sz="1100" spc="5" dirty="0">
                <a:latin typeface="Arial"/>
                <a:cs typeface="Arial"/>
              </a:rPr>
              <a:t>team  </a:t>
            </a:r>
            <a:r>
              <a:rPr sz="1100" spc="-25" dirty="0">
                <a:latin typeface="Arial"/>
                <a:cs typeface="Arial"/>
              </a:rPr>
              <a:t>a </a:t>
            </a:r>
            <a:r>
              <a:rPr sz="1100" dirty="0">
                <a:latin typeface="Arial"/>
                <a:cs typeface="Arial"/>
              </a:rPr>
              <a:t>profitable part </a:t>
            </a:r>
            <a:r>
              <a:rPr sz="1100" spc="25" dirty="0">
                <a:latin typeface="Arial"/>
                <a:cs typeface="Arial"/>
              </a:rPr>
              <a:t>of </a:t>
            </a:r>
            <a:r>
              <a:rPr sz="1100" spc="-15" dirty="0" smtClean="0">
                <a:latin typeface="Arial"/>
                <a:cs typeface="Arial"/>
              </a:rPr>
              <a:t>your</a:t>
            </a:r>
            <a:r>
              <a:rPr lang="en-US" sz="1100" spc="-15" dirty="0" smtClean="0">
                <a:latin typeface="Arial"/>
                <a:cs typeface="Arial"/>
              </a:rPr>
              <a:t> </a:t>
            </a:r>
            <a:r>
              <a:rPr sz="1100" spc="-220" dirty="0" smtClean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business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28826" y="4695837"/>
            <a:ext cx="343395" cy="3433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99101" y="4760531"/>
            <a:ext cx="281305" cy="281305"/>
          </a:xfrm>
          <a:custGeom>
            <a:avLst/>
            <a:gdLst/>
            <a:ahLst/>
            <a:cxnLst/>
            <a:rect l="l" t="t" r="r" b="b"/>
            <a:pathLst>
              <a:path w="281304" h="281304">
                <a:moveTo>
                  <a:pt x="140461" y="0"/>
                </a:moveTo>
                <a:lnTo>
                  <a:pt x="96066" y="7161"/>
                </a:lnTo>
                <a:lnTo>
                  <a:pt x="57508" y="27102"/>
                </a:lnTo>
                <a:lnTo>
                  <a:pt x="27102" y="57508"/>
                </a:lnTo>
                <a:lnTo>
                  <a:pt x="7161" y="96066"/>
                </a:lnTo>
                <a:lnTo>
                  <a:pt x="0" y="140462"/>
                </a:lnTo>
                <a:lnTo>
                  <a:pt x="7161" y="184863"/>
                </a:lnTo>
                <a:lnTo>
                  <a:pt x="27102" y="223425"/>
                </a:lnTo>
                <a:lnTo>
                  <a:pt x="57508" y="253833"/>
                </a:lnTo>
                <a:lnTo>
                  <a:pt x="96066" y="273775"/>
                </a:lnTo>
                <a:lnTo>
                  <a:pt x="140461" y="280936"/>
                </a:lnTo>
                <a:lnTo>
                  <a:pt x="184863" y="273775"/>
                </a:lnTo>
                <a:lnTo>
                  <a:pt x="223425" y="253833"/>
                </a:lnTo>
                <a:lnTo>
                  <a:pt x="253833" y="223425"/>
                </a:lnTo>
                <a:lnTo>
                  <a:pt x="273775" y="184863"/>
                </a:lnTo>
                <a:lnTo>
                  <a:pt x="280936" y="140462"/>
                </a:lnTo>
                <a:lnTo>
                  <a:pt x="273775" y="96066"/>
                </a:lnTo>
                <a:lnTo>
                  <a:pt x="253833" y="57508"/>
                </a:lnTo>
                <a:lnTo>
                  <a:pt x="223425" y="27102"/>
                </a:lnTo>
                <a:lnTo>
                  <a:pt x="184863" y="7161"/>
                </a:lnTo>
                <a:lnTo>
                  <a:pt x="140461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99101" y="4248251"/>
            <a:ext cx="280936" cy="2809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657318" y="2968384"/>
            <a:ext cx="3893820" cy="33342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 algn="just">
              <a:lnSpc>
                <a:spcPct val="100000"/>
              </a:lnSpc>
              <a:spcBef>
                <a:spcPts val="100"/>
              </a:spcBef>
            </a:pPr>
            <a:r>
              <a:rPr lang="en-US" sz="800" spc="-5" dirty="0" smtClean="0">
                <a:solidFill>
                  <a:srgbClr val="414042"/>
                </a:solidFill>
                <a:latin typeface="Lucida Sans"/>
                <a:cs typeface="Lucida Sans"/>
              </a:rPr>
              <a:t>BacBon EMIS ERP</a:t>
            </a:r>
            <a:r>
              <a:rPr sz="800" spc="-5" dirty="0" smtClean="0">
                <a:solidFill>
                  <a:srgbClr val="414042"/>
                </a:solidFill>
                <a:latin typeface="Lucida Sans"/>
                <a:cs typeface="Lucida Sans"/>
              </a:rPr>
              <a:t> </a:t>
            </a:r>
            <a:r>
              <a:rPr sz="800" spc="-15" dirty="0">
                <a:solidFill>
                  <a:srgbClr val="414042"/>
                </a:solidFill>
                <a:latin typeface="Lucida Sans"/>
                <a:cs typeface="Lucida Sans"/>
              </a:rPr>
              <a:t>stays </a:t>
            </a:r>
            <a:r>
              <a:rPr sz="800" spc="-5" dirty="0">
                <a:solidFill>
                  <a:srgbClr val="414042"/>
                </a:solidFill>
                <a:latin typeface="Lucida Sans"/>
                <a:cs typeface="Lucida Sans"/>
              </a:rPr>
              <a:t>as </a:t>
            </a:r>
            <a:r>
              <a:rPr sz="800" spc="-40" dirty="0">
                <a:solidFill>
                  <a:srgbClr val="414042"/>
                </a:solidFill>
                <a:latin typeface="Lucida Sans"/>
                <a:cs typeface="Lucida Sans"/>
              </a:rPr>
              <a:t>the heart </a:t>
            </a:r>
            <a:r>
              <a:rPr sz="800" spc="-30" dirty="0">
                <a:solidFill>
                  <a:srgbClr val="414042"/>
                </a:solidFill>
                <a:latin typeface="Lucida Sans"/>
                <a:cs typeface="Lucida Sans"/>
              </a:rPr>
              <a:t>of </a:t>
            </a:r>
            <a:r>
              <a:rPr sz="800" spc="-40" dirty="0">
                <a:solidFill>
                  <a:srgbClr val="414042"/>
                </a:solidFill>
                <a:latin typeface="Lucida Sans"/>
                <a:cs typeface="Lucida Sans"/>
              </a:rPr>
              <a:t>the </a:t>
            </a:r>
            <a:r>
              <a:rPr sz="800" spc="-35" dirty="0">
                <a:solidFill>
                  <a:srgbClr val="414042"/>
                </a:solidFill>
                <a:latin typeface="Lucida Sans"/>
                <a:cs typeface="Lucida Sans"/>
              </a:rPr>
              <a:t>business </a:t>
            </a:r>
            <a:r>
              <a:rPr sz="800" spc="-40" dirty="0">
                <a:solidFill>
                  <a:srgbClr val="414042"/>
                </a:solidFill>
                <a:latin typeface="Lucida Sans"/>
                <a:cs typeface="Lucida Sans"/>
              </a:rPr>
              <a:t>strategy, to </a:t>
            </a:r>
            <a:r>
              <a:rPr sz="800" spc="-35" dirty="0">
                <a:solidFill>
                  <a:srgbClr val="414042"/>
                </a:solidFill>
                <a:latin typeface="Lucida Sans"/>
                <a:cs typeface="Lucida Sans"/>
              </a:rPr>
              <a:t>enable </a:t>
            </a:r>
            <a:r>
              <a:rPr sz="800" spc="-55" dirty="0">
                <a:solidFill>
                  <a:srgbClr val="414042"/>
                </a:solidFill>
                <a:latin typeface="Lucida Sans"/>
                <a:cs typeface="Lucida Sans"/>
              </a:rPr>
              <a:t>growth, </a:t>
            </a:r>
            <a:r>
              <a:rPr sz="800" spc="-30" dirty="0">
                <a:solidFill>
                  <a:srgbClr val="414042"/>
                </a:solidFill>
                <a:latin typeface="Lucida Sans"/>
                <a:cs typeface="Lucida Sans"/>
              </a:rPr>
              <a:t>facilitate  </a:t>
            </a:r>
            <a:r>
              <a:rPr sz="800" spc="-35" dirty="0">
                <a:solidFill>
                  <a:srgbClr val="414042"/>
                </a:solidFill>
                <a:latin typeface="Lucida Sans"/>
                <a:cs typeface="Lucida Sans"/>
              </a:rPr>
              <a:t>structural </a:t>
            </a:r>
            <a:r>
              <a:rPr sz="800" spc="-30" dirty="0">
                <a:solidFill>
                  <a:srgbClr val="414042"/>
                </a:solidFill>
                <a:latin typeface="Lucida Sans"/>
                <a:cs typeface="Lucida Sans"/>
              </a:rPr>
              <a:t>changes </a:t>
            </a:r>
            <a:r>
              <a:rPr sz="800" spc="-40" dirty="0">
                <a:solidFill>
                  <a:srgbClr val="414042"/>
                </a:solidFill>
                <a:latin typeface="Lucida Sans"/>
                <a:cs typeface="Lucida Sans"/>
              </a:rPr>
              <a:t>and </a:t>
            </a:r>
            <a:r>
              <a:rPr sz="800" spc="-45" dirty="0">
                <a:solidFill>
                  <a:srgbClr val="414042"/>
                </a:solidFill>
                <a:latin typeface="Lucida Sans"/>
                <a:cs typeface="Lucida Sans"/>
              </a:rPr>
              <a:t>help </a:t>
            </a:r>
            <a:r>
              <a:rPr sz="800" spc="-40" dirty="0">
                <a:solidFill>
                  <a:srgbClr val="414042"/>
                </a:solidFill>
                <a:latin typeface="Lucida Sans"/>
                <a:cs typeface="Lucida Sans"/>
              </a:rPr>
              <a:t>the </a:t>
            </a:r>
            <a:r>
              <a:rPr lang="en-US" sz="800" spc="-35" dirty="0" smtClean="0">
                <a:solidFill>
                  <a:srgbClr val="414042"/>
                </a:solidFill>
                <a:latin typeface="Lucida Sans"/>
                <a:cs typeface="Lucida Sans"/>
              </a:rPr>
              <a:t>organization</a:t>
            </a:r>
            <a:r>
              <a:rPr sz="800" spc="-35" dirty="0" smtClean="0">
                <a:solidFill>
                  <a:srgbClr val="414042"/>
                </a:solidFill>
                <a:latin typeface="Lucida Sans"/>
                <a:cs typeface="Lucida Sans"/>
              </a:rPr>
              <a:t> </a:t>
            </a:r>
            <a:r>
              <a:rPr sz="800" spc="-40" dirty="0">
                <a:solidFill>
                  <a:srgbClr val="414042"/>
                </a:solidFill>
                <a:latin typeface="Lucida Sans"/>
                <a:cs typeface="Lucida Sans"/>
              </a:rPr>
              <a:t>to </a:t>
            </a:r>
            <a:r>
              <a:rPr sz="800" spc="-35" dirty="0">
                <a:solidFill>
                  <a:srgbClr val="414042"/>
                </a:solidFill>
                <a:latin typeface="Lucida Sans"/>
                <a:cs typeface="Lucida Sans"/>
              </a:rPr>
              <a:t>overcome any new challenges </a:t>
            </a:r>
            <a:r>
              <a:rPr sz="800" spc="-45" dirty="0">
                <a:solidFill>
                  <a:srgbClr val="414042"/>
                </a:solidFill>
                <a:latin typeface="Lucida Sans"/>
                <a:cs typeface="Lucida Sans"/>
              </a:rPr>
              <a:t>including  complex </a:t>
            </a:r>
            <a:r>
              <a:rPr sz="800" spc="-35" dirty="0">
                <a:solidFill>
                  <a:srgbClr val="414042"/>
                </a:solidFill>
                <a:latin typeface="Lucida Sans"/>
                <a:cs typeface="Lucida Sans"/>
              </a:rPr>
              <a:t>business </a:t>
            </a:r>
            <a:r>
              <a:rPr sz="800" spc="-40" dirty="0">
                <a:solidFill>
                  <a:srgbClr val="414042"/>
                </a:solidFill>
                <a:latin typeface="Lucida Sans"/>
                <a:cs typeface="Lucida Sans"/>
              </a:rPr>
              <a:t>process, </a:t>
            </a:r>
            <a:r>
              <a:rPr sz="800" spc="-30" dirty="0" smtClean="0">
                <a:solidFill>
                  <a:srgbClr val="414042"/>
                </a:solidFill>
                <a:latin typeface="Lucida Sans"/>
                <a:cs typeface="Lucida Sans"/>
              </a:rPr>
              <a:t>increased </a:t>
            </a:r>
            <a:r>
              <a:rPr sz="800" spc="-45" dirty="0" smtClean="0">
                <a:solidFill>
                  <a:srgbClr val="414042"/>
                </a:solidFill>
                <a:latin typeface="Lucida Sans"/>
                <a:cs typeface="Lucida Sans"/>
              </a:rPr>
              <a:t>competition, </a:t>
            </a:r>
            <a:r>
              <a:rPr sz="800" spc="-35" dirty="0" smtClean="0">
                <a:solidFill>
                  <a:srgbClr val="414042"/>
                </a:solidFill>
                <a:latin typeface="Lucida Sans"/>
                <a:cs typeface="Lucida Sans"/>
              </a:rPr>
              <a:t>legal </a:t>
            </a:r>
            <a:r>
              <a:rPr sz="800" spc="-45" dirty="0" smtClean="0">
                <a:solidFill>
                  <a:srgbClr val="414042"/>
                </a:solidFill>
                <a:latin typeface="Lucida Sans"/>
                <a:cs typeface="Lucida Sans"/>
              </a:rPr>
              <a:t>restraints, complex </a:t>
            </a:r>
            <a:r>
              <a:rPr sz="800" spc="-50" dirty="0" smtClean="0">
                <a:solidFill>
                  <a:srgbClr val="414042"/>
                </a:solidFill>
                <a:latin typeface="Lucida Sans"/>
                <a:cs typeface="Lucida Sans"/>
              </a:rPr>
              <a:t>reporting  </a:t>
            </a:r>
            <a:r>
              <a:rPr sz="800" spc="-45" dirty="0" smtClean="0">
                <a:solidFill>
                  <a:srgbClr val="414042"/>
                </a:solidFill>
                <a:latin typeface="Lucida Sans"/>
                <a:cs typeface="Lucida Sans"/>
              </a:rPr>
              <a:t>requirements </a:t>
            </a:r>
            <a:r>
              <a:rPr sz="800" spc="-40" dirty="0" smtClean="0">
                <a:solidFill>
                  <a:srgbClr val="414042"/>
                </a:solidFill>
                <a:latin typeface="Lucida Sans"/>
                <a:cs typeface="Lucida Sans"/>
              </a:rPr>
              <a:t>and </a:t>
            </a:r>
            <a:r>
              <a:rPr sz="800" spc="-25" dirty="0" smtClean="0">
                <a:solidFill>
                  <a:srgbClr val="414042"/>
                </a:solidFill>
                <a:latin typeface="Lucida Sans"/>
                <a:cs typeface="Lucida Sans"/>
              </a:rPr>
              <a:t>several </a:t>
            </a:r>
            <a:r>
              <a:rPr sz="800" spc="-20" dirty="0" smtClean="0">
                <a:solidFill>
                  <a:srgbClr val="414042"/>
                </a:solidFill>
                <a:latin typeface="Lucida Sans"/>
                <a:cs typeface="Lucida Sans"/>
              </a:rPr>
              <a:t>issues</a:t>
            </a:r>
            <a:r>
              <a:rPr lang="en-US" sz="800" spc="-20" dirty="0" smtClean="0">
                <a:solidFill>
                  <a:srgbClr val="414042"/>
                </a:solidFill>
                <a:latin typeface="Lucida Sans"/>
                <a:cs typeface="Lucida Sans"/>
              </a:rPr>
              <a:t>.</a:t>
            </a:r>
            <a:endParaRPr sz="800" dirty="0" smtClean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 dirty="0" smtClean="0">
              <a:latin typeface="Times New Roman"/>
              <a:cs typeface="Times New Roman"/>
            </a:endParaRPr>
          </a:p>
          <a:p>
            <a:pPr marL="393065" marR="6350" algn="just">
              <a:lnSpc>
                <a:spcPct val="100000"/>
              </a:lnSpc>
            </a:pPr>
            <a:r>
              <a:rPr lang="en-US" sz="700" b="1" spc="-5" dirty="0" smtClean="0">
                <a:solidFill>
                  <a:srgbClr val="414042"/>
                </a:solidFill>
                <a:latin typeface="Lucida Sans"/>
                <a:cs typeface="Lucida Sans"/>
              </a:rPr>
              <a:t>BacBon </a:t>
            </a:r>
            <a:r>
              <a:rPr lang="en-US" sz="700" b="1" spc="-5" dirty="0">
                <a:solidFill>
                  <a:srgbClr val="414042"/>
                </a:solidFill>
                <a:latin typeface="Lucida Sans"/>
                <a:cs typeface="Lucida Sans"/>
              </a:rPr>
              <a:t>EMIS ERP</a:t>
            </a:r>
            <a:r>
              <a:rPr sz="700" b="1" spc="-30" dirty="0" smtClean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provides best-in-class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functionality </a:t>
            </a:r>
            <a:r>
              <a:rPr sz="700" spc="5" dirty="0">
                <a:solidFill>
                  <a:srgbClr val="6C6D70"/>
                </a:solidFill>
                <a:latin typeface="Arial"/>
                <a:cs typeface="Arial"/>
              </a:rPr>
              <a:t>that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meets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individual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organizations specific 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requirements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in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 integrated design. </a:t>
            </a:r>
            <a:r>
              <a:rPr sz="700" spc="5" dirty="0">
                <a:solidFill>
                  <a:srgbClr val="6C6D70"/>
                </a:solidFill>
                <a:latin typeface="Arial"/>
                <a:cs typeface="Arial"/>
              </a:rPr>
              <a:t>Its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library </a:t>
            </a:r>
            <a:r>
              <a:rPr sz="700" spc="15" dirty="0">
                <a:solidFill>
                  <a:srgbClr val="6C6D70"/>
                </a:solidFill>
                <a:latin typeface="Arial"/>
                <a:cs typeface="Arial"/>
              </a:rPr>
              <a:t>of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integrated processes </a:t>
            </a:r>
            <a:r>
              <a:rPr sz="700" spc="5" dirty="0">
                <a:solidFill>
                  <a:srgbClr val="6C6D70"/>
                </a:solidFill>
                <a:latin typeface="Arial"/>
                <a:cs typeface="Arial"/>
              </a:rPr>
              <a:t>will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help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you 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manage your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tasks more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efficiently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and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by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unifying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your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data,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make </a:t>
            </a:r>
            <a:r>
              <a:rPr sz="700" spc="10" dirty="0">
                <a:solidFill>
                  <a:srgbClr val="6C6D70"/>
                </a:solidFill>
                <a:latin typeface="Arial"/>
                <a:cs typeface="Arial"/>
              </a:rPr>
              <a:t>it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easier </a:t>
            </a:r>
            <a:r>
              <a:rPr sz="700" spc="10" dirty="0">
                <a:solidFill>
                  <a:srgbClr val="6C6D70"/>
                </a:solidFill>
                <a:latin typeface="Arial"/>
                <a:cs typeface="Arial"/>
              </a:rPr>
              <a:t>to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share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and  </a:t>
            </a:r>
            <a:r>
              <a:rPr sz="700" spc="10" dirty="0">
                <a:solidFill>
                  <a:srgbClr val="6C6D70"/>
                </a:solidFill>
                <a:latin typeface="Arial"/>
                <a:cs typeface="Arial"/>
              </a:rPr>
              <a:t>to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control</a:t>
            </a:r>
            <a:r>
              <a:rPr sz="700" spc="-6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information.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 dirty="0">
              <a:latin typeface="Times New Roman"/>
              <a:cs typeface="Times New Roman"/>
            </a:endParaRPr>
          </a:p>
          <a:p>
            <a:pPr marL="393065" marR="5715" algn="just">
              <a:lnSpc>
                <a:spcPct val="100000"/>
              </a:lnSpc>
            </a:pPr>
            <a:r>
              <a:rPr lang="en-US" sz="700" b="1" spc="-5" dirty="0">
                <a:solidFill>
                  <a:srgbClr val="414042"/>
                </a:solidFill>
                <a:latin typeface="Lucida Sans"/>
                <a:cs typeface="Lucida Sans"/>
              </a:rPr>
              <a:t>BacBon EMIS ERP</a:t>
            </a:r>
            <a:r>
              <a:rPr sz="700" b="1" spc="-30" dirty="0" smtClean="0">
                <a:solidFill>
                  <a:srgbClr val="6C6D70"/>
                </a:solidFill>
                <a:latin typeface="Arial"/>
                <a:cs typeface="Arial"/>
              </a:rPr>
              <a:t>’s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automated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processes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built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on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a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single </a:t>
            </a:r>
            <a:r>
              <a:rPr sz="700" spc="5" dirty="0">
                <a:solidFill>
                  <a:srgbClr val="6C6D70"/>
                </a:solidFill>
                <a:latin typeface="Arial"/>
                <a:cs typeface="Arial"/>
              </a:rPr>
              <a:t>platform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empower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seamless and </a:t>
            </a:r>
            <a:r>
              <a:rPr sz="700" spc="17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immediate synchronization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between</a:t>
            </a:r>
            <a:r>
              <a:rPr sz="700" spc="17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units,  preventing  delays  and  mistakes,  </a:t>
            </a:r>
            <a:r>
              <a:rPr sz="700" spc="10" dirty="0">
                <a:solidFill>
                  <a:srgbClr val="6C6D70"/>
                </a:solidFill>
                <a:latin typeface="Arial"/>
                <a:cs typeface="Arial"/>
              </a:rPr>
              <a:t>from 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engineering </a:t>
            </a:r>
            <a:r>
              <a:rPr sz="700" spc="10" dirty="0">
                <a:solidFill>
                  <a:srgbClr val="6C6D70"/>
                </a:solidFill>
                <a:latin typeface="Arial"/>
                <a:cs typeface="Arial"/>
              </a:rPr>
              <a:t>to</a:t>
            </a:r>
            <a:r>
              <a:rPr sz="700" spc="-4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production.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L="393065" marR="5715" algn="just">
              <a:lnSpc>
                <a:spcPct val="100000"/>
              </a:lnSpc>
              <a:spcBef>
                <a:spcPts val="495"/>
              </a:spcBef>
            </a:pPr>
            <a:r>
              <a:rPr lang="en-US" sz="700" b="1" spc="-5" dirty="0">
                <a:solidFill>
                  <a:srgbClr val="414042"/>
                </a:solidFill>
                <a:latin typeface="Lucida Sans"/>
                <a:cs typeface="Lucida Sans"/>
              </a:rPr>
              <a:t>BacBon EMIS ERP</a:t>
            </a:r>
            <a:r>
              <a:rPr sz="700" b="1" spc="-30" dirty="0" smtClean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Optimize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business processes and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bring consistency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across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intercompany  transactions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and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multiple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sites;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and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enable shared </a:t>
            </a:r>
            <a:r>
              <a:rPr sz="700" spc="-20" dirty="0">
                <a:solidFill>
                  <a:srgbClr val="6C6D70"/>
                </a:solidFill>
                <a:latin typeface="Arial"/>
                <a:cs typeface="Arial"/>
              </a:rPr>
              <a:t>services,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planning,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and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budgeting, Roll 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up</a:t>
            </a:r>
            <a:r>
              <a:rPr sz="700" spc="-2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and</a:t>
            </a:r>
            <a:r>
              <a:rPr sz="700" spc="-2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consolidate</a:t>
            </a:r>
            <a:r>
              <a:rPr sz="700" spc="-2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financial</a:t>
            </a:r>
            <a:r>
              <a:rPr sz="700" spc="-2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data</a:t>
            </a:r>
            <a:r>
              <a:rPr sz="700" spc="-2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and</a:t>
            </a:r>
            <a:r>
              <a:rPr sz="700" spc="-2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provide</a:t>
            </a:r>
            <a:r>
              <a:rPr sz="700" spc="-2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real</a:t>
            </a:r>
            <a:r>
              <a:rPr sz="700" spc="-2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5" dirty="0">
                <a:solidFill>
                  <a:srgbClr val="6C6D70"/>
                </a:solidFill>
                <a:latin typeface="Arial"/>
                <a:cs typeface="Arial"/>
              </a:rPr>
              <a:t>time</a:t>
            </a:r>
            <a:r>
              <a:rPr sz="700" spc="-2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visibility</a:t>
            </a:r>
            <a:r>
              <a:rPr sz="700" spc="-2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across</a:t>
            </a:r>
            <a:r>
              <a:rPr sz="700" spc="-2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the</a:t>
            </a:r>
            <a:r>
              <a:rPr sz="700" spc="-2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organization.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L="393065" marR="5080" algn="just">
              <a:lnSpc>
                <a:spcPct val="100000"/>
              </a:lnSpc>
              <a:spcBef>
                <a:spcPts val="489"/>
              </a:spcBef>
            </a:pPr>
            <a:r>
              <a:rPr lang="en-US" sz="700" b="1" spc="-5" dirty="0">
                <a:solidFill>
                  <a:srgbClr val="414042"/>
                </a:solidFill>
                <a:latin typeface="Lucida Sans"/>
                <a:cs typeface="Lucida Sans"/>
              </a:rPr>
              <a:t>BacBon EMIS ERP</a:t>
            </a:r>
            <a:r>
              <a:rPr sz="700" b="1" spc="-30" dirty="0" smtClean="0">
                <a:solidFill>
                  <a:srgbClr val="6C6D70"/>
                </a:solidFill>
                <a:latin typeface="Arial"/>
                <a:cs typeface="Arial"/>
              </a:rPr>
              <a:t>’s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intuitive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Business Intelligence </a:t>
            </a:r>
            <a:r>
              <a:rPr sz="700" spc="5" dirty="0">
                <a:solidFill>
                  <a:srgbClr val="6C6D70"/>
                </a:solidFill>
                <a:latin typeface="Arial"/>
                <a:cs typeface="Arial"/>
              </a:rPr>
              <a:t>tool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covers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all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business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process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and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company 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activities </a:t>
            </a:r>
            <a:r>
              <a:rPr sz="700" spc="10" dirty="0">
                <a:solidFill>
                  <a:srgbClr val="6C6D70"/>
                </a:solidFill>
                <a:latin typeface="Arial"/>
                <a:cs typeface="Arial"/>
              </a:rPr>
              <a:t>to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provide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complete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visibility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and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enable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the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business </a:t>
            </a:r>
            <a:r>
              <a:rPr sz="700" spc="10" dirty="0">
                <a:solidFill>
                  <a:srgbClr val="6C6D70"/>
                </a:solidFill>
                <a:latin typeface="Arial"/>
                <a:cs typeface="Arial"/>
              </a:rPr>
              <a:t>to </a:t>
            </a:r>
            <a:r>
              <a:rPr sz="700" spc="-20" dirty="0">
                <a:solidFill>
                  <a:srgbClr val="6C6D70"/>
                </a:solidFill>
                <a:latin typeface="Arial"/>
                <a:cs typeface="Arial"/>
              </a:rPr>
              <a:t>analyse,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manage and </a:t>
            </a:r>
            <a:r>
              <a:rPr sz="700" spc="17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make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better decisions </a:t>
            </a:r>
            <a:r>
              <a:rPr sz="700" spc="10" dirty="0">
                <a:solidFill>
                  <a:srgbClr val="6C6D70"/>
                </a:solidFill>
                <a:latin typeface="Arial"/>
                <a:cs typeface="Arial"/>
              </a:rPr>
              <a:t>to </a:t>
            </a:r>
            <a:r>
              <a:rPr sz="700" spc="5" dirty="0">
                <a:solidFill>
                  <a:srgbClr val="6C6D70"/>
                </a:solidFill>
                <a:latin typeface="Arial"/>
                <a:cs typeface="Arial"/>
              </a:rPr>
              <a:t>impact</a:t>
            </a:r>
            <a:r>
              <a:rPr sz="700" spc="-14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the company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393065" marR="5080" algn="just">
              <a:lnSpc>
                <a:spcPct val="100000"/>
              </a:lnSpc>
            </a:pPr>
            <a:r>
              <a:rPr lang="en-US" sz="700" b="1" spc="-5" dirty="0">
                <a:solidFill>
                  <a:srgbClr val="414042"/>
                </a:solidFill>
                <a:latin typeface="Lucida Sans"/>
                <a:cs typeface="Lucida Sans"/>
              </a:rPr>
              <a:t>BacBon EMIS ERP</a:t>
            </a:r>
            <a:r>
              <a:rPr sz="700" b="1" spc="-30" dirty="0" smtClean="0">
                <a:solidFill>
                  <a:srgbClr val="6C6D70"/>
                </a:solidFill>
                <a:latin typeface="Arial"/>
                <a:cs typeface="Arial"/>
              </a:rPr>
              <a:t>’s </a:t>
            </a:r>
            <a:r>
              <a:rPr sz="700" spc="15" dirty="0">
                <a:solidFill>
                  <a:srgbClr val="6C6D70"/>
                </a:solidFill>
                <a:latin typeface="Arial"/>
                <a:cs typeface="Arial"/>
              </a:rPr>
              <a:t>24/7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support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centres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are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equipped </a:t>
            </a:r>
            <a:r>
              <a:rPr sz="700" spc="10" dirty="0">
                <a:solidFill>
                  <a:srgbClr val="6C6D70"/>
                </a:solidFill>
                <a:latin typeface="Arial"/>
                <a:cs typeface="Arial"/>
              </a:rPr>
              <a:t>with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robust support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technology and  channels</a:t>
            </a:r>
            <a:r>
              <a:rPr sz="700" spc="-3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10" dirty="0">
                <a:solidFill>
                  <a:srgbClr val="6C6D70"/>
                </a:solidFill>
                <a:latin typeface="Arial"/>
                <a:cs typeface="Arial"/>
              </a:rPr>
              <a:t>with</a:t>
            </a:r>
            <a:r>
              <a:rPr sz="700" spc="-3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in-depth</a:t>
            </a:r>
            <a:r>
              <a:rPr sz="700" spc="-3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product</a:t>
            </a:r>
            <a:r>
              <a:rPr sz="700" spc="-3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knowledgebase</a:t>
            </a:r>
            <a:r>
              <a:rPr sz="700" spc="-3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and</a:t>
            </a:r>
            <a:r>
              <a:rPr sz="700" spc="-3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native</a:t>
            </a:r>
            <a:r>
              <a:rPr sz="700" spc="-3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6C6D70"/>
                </a:solidFill>
                <a:latin typeface="Arial"/>
                <a:cs typeface="Arial"/>
              </a:rPr>
              <a:t>domain</a:t>
            </a:r>
            <a:r>
              <a:rPr sz="700" spc="-3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experts</a:t>
            </a:r>
            <a:r>
              <a:rPr sz="700" spc="-3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5" dirty="0">
                <a:solidFill>
                  <a:srgbClr val="6C6D70"/>
                </a:solidFill>
                <a:latin typeface="Arial"/>
                <a:cs typeface="Arial"/>
              </a:rPr>
              <a:t>who</a:t>
            </a:r>
            <a:r>
              <a:rPr sz="700" spc="-3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are</a:t>
            </a:r>
            <a:r>
              <a:rPr sz="700" spc="-35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always  </a:t>
            </a:r>
            <a:r>
              <a:rPr sz="700" spc="5" dirty="0">
                <a:solidFill>
                  <a:srgbClr val="6C6D70"/>
                </a:solidFill>
                <a:latin typeface="Arial"/>
                <a:cs typeface="Arial"/>
              </a:rPr>
              <a:t>at </a:t>
            </a:r>
            <a:r>
              <a:rPr sz="700" spc="-5" dirty="0">
                <a:solidFill>
                  <a:srgbClr val="6C6D70"/>
                </a:solidFill>
                <a:latin typeface="Arial"/>
                <a:cs typeface="Arial"/>
              </a:rPr>
              <a:t>customers’ </a:t>
            </a:r>
            <a:r>
              <a:rPr sz="700" spc="-15" dirty="0">
                <a:solidFill>
                  <a:srgbClr val="6C6D70"/>
                </a:solidFill>
                <a:latin typeface="Arial"/>
                <a:cs typeface="Arial"/>
              </a:rPr>
              <a:t>beck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and</a:t>
            </a:r>
            <a:r>
              <a:rPr sz="700" spc="-90" dirty="0">
                <a:solidFill>
                  <a:srgbClr val="6C6D7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6C6D70"/>
                </a:solidFill>
                <a:latin typeface="Arial"/>
                <a:cs typeface="Arial"/>
              </a:rPr>
              <a:t>call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06481" y="3615461"/>
            <a:ext cx="189745" cy="1468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6972" y="4271073"/>
            <a:ext cx="176135" cy="1761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5118" y="5284602"/>
            <a:ext cx="180682" cy="1772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4804" y="5813468"/>
            <a:ext cx="182834" cy="19449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67614" y="3755437"/>
            <a:ext cx="150336" cy="16891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790490" y="4829008"/>
            <a:ext cx="127038" cy="1421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774285" y="5301617"/>
            <a:ext cx="135885" cy="1388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754279" y="5771655"/>
            <a:ext cx="174120" cy="18390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62584" y="4631918"/>
            <a:ext cx="6181923" cy="1931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477" y="-1"/>
            <a:ext cx="9130030" cy="383069"/>
          </a:xfrm>
          <a:custGeom>
            <a:avLst/>
            <a:gdLst/>
            <a:ahLst/>
            <a:cxnLst/>
            <a:rect l="l" t="t" r="r" b="b"/>
            <a:pathLst>
              <a:path w="9130030" h="161290">
                <a:moveTo>
                  <a:pt x="0" y="161023"/>
                </a:moveTo>
                <a:lnTo>
                  <a:pt x="9129522" y="161023"/>
                </a:lnTo>
                <a:lnTo>
                  <a:pt x="9129522" y="0"/>
                </a:lnTo>
                <a:lnTo>
                  <a:pt x="0" y="0"/>
                </a:lnTo>
                <a:lnTo>
                  <a:pt x="0" y="161023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1483" y="510552"/>
            <a:ext cx="207888" cy="2108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82370" y="552715"/>
            <a:ext cx="1210947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900" spc="-45" dirty="0" smtClean="0">
                <a:solidFill>
                  <a:srgbClr val="00B0F0"/>
                </a:solidFill>
                <a:latin typeface="Tahoma"/>
                <a:cs typeface="Tahoma"/>
              </a:rPr>
              <a:t>Faculty </a:t>
            </a:r>
            <a:r>
              <a:rPr sz="900" spc="-215" dirty="0" smtClean="0">
                <a:solidFill>
                  <a:srgbClr val="00B0F0"/>
                </a:solidFill>
                <a:latin typeface="Tahoma"/>
                <a:cs typeface="Tahoma"/>
              </a:rPr>
              <a:t> </a:t>
            </a:r>
            <a:r>
              <a:rPr sz="900" spc="-70" dirty="0">
                <a:solidFill>
                  <a:srgbClr val="00B0F0"/>
                </a:solidFill>
                <a:latin typeface="Tahoma"/>
                <a:cs typeface="Tahoma"/>
              </a:rPr>
              <a:t>Management</a:t>
            </a:r>
            <a:endParaRPr sz="900" dirty="0">
              <a:solidFill>
                <a:srgbClr val="00B0F0"/>
              </a:solidFill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1887" y="841007"/>
            <a:ext cx="1674662" cy="5592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Faculty Settings</a:t>
            </a:r>
            <a:r>
              <a:rPr sz="700" spc="-15" dirty="0" smtClean="0">
                <a:solidFill>
                  <a:srgbClr val="221F1F"/>
                </a:solidFill>
                <a:latin typeface="Tahoma"/>
                <a:cs typeface="Tahoma"/>
              </a:rPr>
              <a:t>  </a:t>
            </a:r>
            <a:endParaRPr lang="en-US" sz="700" spc="-15" dirty="0" smtClean="0">
              <a:solidFill>
                <a:srgbClr val="221F1F"/>
              </a:solidFill>
              <a:latin typeface="Tahoma"/>
              <a:cs typeface="Tahoma"/>
            </a:endParaRP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5" dirty="0" smtClean="0">
                <a:solidFill>
                  <a:srgbClr val="221F1F"/>
                </a:solidFill>
                <a:latin typeface="Tahoma"/>
                <a:cs typeface="Tahoma"/>
              </a:rPr>
              <a:t>Program Settings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Department Settings</a:t>
            </a:r>
            <a:endParaRPr sz="700" dirty="0">
              <a:latin typeface="Tahoma"/>
              <a:cs typeface="Tahoma"/>
            </a:endParaRPr>
          </a:p>
          <a:p>
            <a:pPr marL="184150" marR="5080" indent="-171450">
              <a:lnSpc>
                <a:spcPct val="120900"/>
              </a:lnSpc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Session, Year, Semester </a:t>
            </a: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Settings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15797" y="776224"/>
            <a:ext cx="1312545" cy="0"/>
          </a:xfrm>
          <a:custGeom>
            <a:avLst/>
            <a:gdLst/>
            <a:ahLst/>
            <a:cxnLst/>
            <a:rect l="l" t="t" r="r" b="b"/>
            <a:pathLst>
              <a:path w="1312545">
                <a:moveTo>
                  <a:pt x="0" y="0"/>
                </a:moveTo>
                <a:lnTo>
                  <a:pt x="1312024" y="0"/>
                </a:lnTo>
              </a:path>
            </a:pathLst>
          </a:custGeom>
          <a:ln w="7340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00095" y="2113871"/>
            <a:ext cx="200748" cy="2020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400094" y="2437948"/>
            <a:ext cx="1630045" cy="580928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Class wise attendance registry</a:t>
            </a:r>
          </a:p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Excel sheet bulk attendance entry</a:t>
            </a:r>
          </a:p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Student wise attendance report</a:t>
            </a:r>
          </a:p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Class wise attendance report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613300" y="510210"/>
            <a:ext cx="273817" cy="2753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627486" y="803053"/>
            <a:ext cx="1523365" cy="0"/>
          </a:xfrm>
          <a:custGeom>
            <a:avLst/>
            <a:gdLst/>
            <a:ahLst/>
            <a:cxnLst/>
            <a:rect l="l" t="t" r="r" b="b"/>
            <a:pathLst>
              <a:path w="1523364">
                <a:moveTo>
                  <a:pt x="0" y="0"/>
                </a:moveTo>
                <a:lnTo>
                  <a:pt x="1523225" y="0"/>
                </a:lnTo>
              </a:path>
            </a:pathLst>
          </a:custGeom>
          <a:ln w="5092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930228" y="544119"/>
            <a:ext cx="1209675" cy="1583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950" spc="-60" dirty="0" smtClean="0">
                <a:solidFill>
                  <a:srgbClr val="009EE1"/>
                </a:solidFill>
                <a:latin typeface="Tahoma"/>
                <a:cs typeface="Tahoma"/>
              </a:rPr>
              <a:t>Student Management</a:t>
            </a:r>
            <a:endParaRPr sz="950" dirty="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13300" y="909523"/>
            <a:ext cx="2317788" cy="8835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Student registration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Student details, contact, blood group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Student profile updated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Student session wise reports 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Student year wise reports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Student image upload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12009" y="1711183"/>
            <a:ext cx="269943" cy="23837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43305" y="2018561"/>
            <a:ext cx="1293495" cy="0"/>
          </a:xfrm>
          <a:custGeom>
            <a:avLst/>
            <a:gdLst/>
            <a:ahLst/>
            <a:cxnLst/>
            <a:rect l="l" t="t" r="r" b="b"/>
            <a:pathLst>
              <a:path w="1293495">
                <a:moveTo>
                  <a:pt x="0" y="0"/>
                </a:moveTo>
                <a:lnTo>
                  <a:pt x="1293482" y="0"/>
                </a:lnTo>
              </a:path>
            </a:pathLst>
          </a:custGeom>
          <a:ln w="9626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792751" y="1667216"/>
            <a:ext cx="1027430" cy="1583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US" sz="950" spc="-70" dirty="0" smtClean="0">
                <a:solidFill>
                  <a:srgbClr val="009EE1"/>
                </a:solidFill>
                <a:latin typeface="Tahoma"/>
                <a:cs typeface="Tahoma"/>
              </a:rPr>
              <a:t>Course Management</a:t>
            </a:r>
            <a:endParaRPr sz="950" dirty="0">
              <a:latin typeface="Tahoma"/>
              <a:cs typeface="Tahoma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6875818" y="512737"/>
            <a:ext cx="253022" cy="2174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863638" y="776148"/>
            <a:ext cx="1638935" cy="0"/>
          </a:xfrm>
          <a:custGeom>
            <a:avLst/>
            <a:gdLst/>
            <a:ahLst/>
            <a:cxnLst/>
            <a:rect l="l" t="t" r="r" b="b"/>
            <a:pathLst>
              <a:path w="1638934">
                <a:moveTo>
                  <a:pt x="0" y="0"/>
                </a:moveTo>
                <a:lnTo>
                  <a:pt x="1638414" y="0"/>
                </a:lnTo>
              </a:path>
            </a:pathLst>
          </a:custGeom>
          <a:ln w="7340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7145121" y="517220"/>
            <a:ext cx="1285240" cy="1583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950" spc="-70" dirty="0" smtClean="0">
                <a:solidFill>
                  <a:srgbClr val="1F80C3"/>
                </a:solidFill>
                <a:latin typeface="Tahoma"/>
                <a:cs typeface="Tahoma"/>
              </a:rPr>
              <a:t>Exam Management</a:t>
            </a:r>
            <a:endParaRPr sz="950" dirty="0">
              <a:latin typeface="Tahoma"/>
              <a:cs typeface="Tahom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859993" y="875346"/>
            <a:ext cx="2207807" cy="171713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Exam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settings for National College which include grading policy, exam type, exam, exam-course </a:t>
            </a:r>
            <a:endParaRPr lang="en-US" sz="700" dirty="0" smtClean="0">
              <a:solidFill>
                <a:srgbClr val="221F1F"/>
              </a:solidFill>
              <a:latin typeface="Tahoma"/>
              <a:cs typeface="Tahoma"/>
            </a:endParaRP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Marks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entry for exams, session/semester and publications. 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Year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wise / Course wise academic result processing. 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Automatic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Result analysis of student and report generation 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Generate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mark sheet/ grade card 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Facility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of certificate printing 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SMS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notification to parents when necessary. 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Generate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performance record.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88818" y="2965961"/>
            <a:ext cx="209105" cy="19814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79890" y="3214982"/>
            <a:ext cx="1171575" cy="0"/>
          </a:xfrm>
          <a:custGeom>
            <a:avLst/>
            <a:gdLst/>
            <a:ahLst/>
            <a:cxnLst/>
            <a:rect l="l" t="t" r="r" b="b"/>
            <a:pathLst>
              <a:path w="1171575">
                <a:moveTo>
                  <a:pt x="0" y="0"/>
                </a:moveTo>
                <a:lnTo>
                  <a:pt x="1171282" y="0"/>
                </a:lnTo>
              </a:path>
            </a:pathLst>
          </a:custGeom>
          <a:ln w="7340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748697" y="2981468"/>
            <a:ext cx="1370139" cy="1583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950" spc="-75" dirty="0" smtClean="0">
                <a:solidFill>
                  <a:srgbClr val="009EE1"/>
                </a:solidFill>
                <a:latin typeface="Tahoma"/>
                <a:cs typeface="Tahoma"/>
              </a:rPr>
              <a:t>Tuition Fees Management</a:t>
            </a:r>
            <a:endParaRPr sz="950" dirty="0">
              <a:latin typeface="Tahoma"/>
              <a:cs typeface="Tahom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31948" y="3244237"/>
            <a:ext cx="2217120" cy="877163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Fees </a:t>
            </a:r>
            <a:r>
              <a:rPr lang="en-US" sz="700" spc="-20" dirty="0">
                <a:solidFill>
                  <a:srgbClr val="221F1F"/>
                </a:solidFill>
                <a:latin typeface="Tahoma"/>
                <a:cs typeface="Tahoma"/>
              </a:rPr>
              <a:t>settings for National College </a:t>
            </a:r>
          </a:p>
          <a:p>
            <a:pPr marL="184150" indent="-17145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Fees </a:t>
            </a:r>
            <a:r>
              <a:rPr lang="en-US" sz="700" spc="-20" dirty="0">
                <a:solidFill>
                  <a:srgbClr val="221F1F"/>
                </a:solidFill>
                <a:latin typeface="Tahoma"/>
                <a:cs typeface="Tahoma"/>
              </a:rPr>
              <a:t>head, fees child, fees association </a:t>
            </a:r>
          </a:p>
          <a:p>
            <a:pPr marL="184150" indent="-17145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Students</a:t>
            </a:r>
            <a:r>
              <a:rPr lang="en-US" sz="700" spc="-20" dirty="0">
                <a:solidFill>
                  <a:srgbClr val="221F1F"/>
                </a:solidFill>
                <a:latin typeface="Tahoma"/>
                <a:cs typeface="Tahoma"/>
              </a:rPr>
              <a:t>’ fees collection and </a:t>
            </a: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history.</a:t>
            </a:r>
          </a:p>
          <a:p>
            <a:pPr marL="184150" indent="-17145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Fees </a:t>
            </a:r>
            <a:r>
              <a:rPr lang="en-US" sz="700" spc="-20" dirty="0">
                <a:solidFill>
                  <a:srgbClr val="221F1F"/>
                </a:solidFill>
                <a:latin typeface="Tahoma"/>
                <a:cs typeface="Tahoma"/>
              </a:rPr>
              <a:t>payment confirmation </a:t>
            </a: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receipts.</a:t>
            </a:r>
          </a:p>
          <a:p>
            <a:pPr marL="184150" indent="-17145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Collect </a:t>
            </a:r>
            <a:r>
              <a:rPr lang="en-US" sz="700" spc="-20" dirty="0">
                <a:solidFill>
                  <a:srgbClr val="221F1F"/>
                </a:solidFill>
                <a:latin typeface="Tahoma"/>
                <a:cs typeface="Tahoma"/>
              </a:rPr>
              <a:t>fees in advance option is </a:t>
            </a: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necessary.</a:t>
            </a:r>
          </a:p>
          <a:p>
            <a:pPr marL="184150" indent="-17145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Generate </a:t>
            </a:r>
            <a:r>
              <a:rPr lang="en-US" sz="700" spc="-20" dirty="0">
                <a:solidFill>
                  <a:srgbClr val="221F1F"/>
                </a:solidFill>
                <a:latin typeface="Tahoma"/>
                <a:cs typeface="Tahoma"/>
              </a:rPr>
              <a:t>student-wise fees report in real time.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400096" y="514807"/>
            <a:ext cx="227431" cy="22899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2649804" y="575956"/>
            <a:ext cx="1841898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900" spc="-30" dirty="0" smtClean="0">
                <a:solidFill>
                  <a:srgbClr val="009EE1"/>
                </a:solidFill>
                <a:latin typeface="Tahoma"/>
                <a:cs typeface="Tahoma"/>
              </a:rPr>
              <a:t>Enrolment / Admission Management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400095" y="2158208"/>
            <a:ext cx="1630045" cy="14234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04165">
              <a:lnSpc>
                <a:spcPts val="1035"/>
              </a:lnSpc>
              <a:spcBef>
                <a:spcPts val="110"/>
              </a:spcBef>
            </a:pPr>
            <a:r>
              <a:rPr lang="en-US" sz="900" spc="-55" dirty="0" smtClean="0">
                <a:solidFill>
                  <a:srgbClr val="009EE1"/>
                </a:solidFill>
                <a:latin typeface="Tahoma"/>
                <a:cs typeface="Tahoma"/>
              </a:rPr>
              <a:t>Attendance Management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367004" y="857171"/>
            <a:ext cx="2124697" cy="950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Paperless student admission</a:t>
            </a:r>
          </a:p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Year wise student enrolment</a:t>
            </a:r>
          </a:p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Automatic allotment of batches and subjects</a:t>
            </a:r>
            <a:endParaRPr sz="700" dirty="0">
              <a:latin typeface="Tahoma"/>
              <a:cs typeface="Tahoma"/>
            </a:endParaRPr>
          </a:p>
          <a:p>
            <a:pPr marL="184150" marR="488950" indent="-171450">
              <a:lnSpc>
                <a:spcPct val="120900"/>
              </a:lnSpc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Customize admission form according to institution’s need</a:t>
            </a:r>
          </a:p>
          <a:p>
            <a:pPr marL="184150" marR="488950" indent="-171450">
              <a:lnSpc>
                <a:spcPct val="120900"/>
              </a:lnSpc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Bulk registration option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2370543" y="812171"/>
            <a:ext cx="1726564" cy="0"/>
          </a:xfrm>
          <a:custGeom>
            <a:avLst/>
            <a:gdLst/>
            <a:ahLst/>
            <a:cxnLst/>
            <a:rect l="l" t="t" r="r" b="b"/>
            <a:pathLst>
              <a:path w="1726564">
                <a:moveTo>
                  <a:pt x="0" y="0"/>
                </a:moveTo>
                <a:lnTo>
                  <a:pt x="1726095" y="0"/>
                </a:lnTo>
              </a:path>
            </a:pathLst>
          </a:custGeom>
          <a:ln w="9664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616933" y="2092618"/>
            <a:ext cx="259072" cy="2127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 txBox="1"/>
          <p:nvPr/>
        </p:nvSpPr>
        <p:spPr>
          <a:xfrm>
            <a:off x="4613300" y="2076718"/>
            <a:ext cx="2317788" cy="32188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19405">
              <a:lnSpc>
                <a:spcPct val="100000"/>
              </a:lnSpc>
              <a:spcBef>
                <a:spcPts val="229"/>
              </a:spcBef>
            </a:pPr>
            <a:r>
              <a:rPr lang="en-US" sz="950" spc="-65" dirty="0" smtClean="0">
                <a:solidFill>
                  <a:srgbClr val="009EE1"/>
                </a:solidFill>
                <a:latin typeface="Tahoma"/>
                <a:cs typeface="Tahoma"/>
              </a:rPr>
              <a:t>Class Routine, Exam, Scheduling Management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748301" y="2464501"/>
            <a:ext cx="1881099" cy="73609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Class routine settings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Exam scheduling setups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Publishing on portal for global access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Customize routine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Customize Scheduling and exam schedules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34" name="object 4"/>
          <p:cNvSpPr txBox="1">
            <a:spLocks/>
          </p:cNvSpPr>
          <p:nvPr/>
        </p:nvSpPr>
        <p:spPr>
          <a:xfrm>
            <a:off x="444018" y="-39505"/>
            <a:ext cx="4975860" cy="41229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3060"/>
              </a:lnSpc>
              <a:spcBef>
                <a:spcPts val="114"/>
              </a:spcBef>
            </a:pPr>
            <a:r>
              <a:rPr lang="en-US" sz="2600" kern="0" spc="-145" dirty="0" smtClean="0">
                <a:solidFill>
                  <a:schemeClr val="bg1"/>
                </a:solidFill>
              </a:rPr>
              <a:t>EMIS – 20 Major modules and its features</a:t>
            </a:r>
            <a:endParaRPr lang="en-US" sz="2600" kern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9" name="object 18"/>
          <p:cNvSpPr txBox="1"/>
          <p:nvPr/>
        </p:nvSpPr>
        <p:spPr>
          <a:xfrm>
            <a:off x="531886" y="2107005"/>
            <a:ext cx="1868209" cy="5892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Syllabus, subjects management</a:t>
            </a:r>
          </a:p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Batch management</a:t>
            </a:r>
          </a:p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Academic year settings</a:t>
            </a:r>
          </a:p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20" dirty="0">
                <a:solidFill>
                  <a:srgbClr val="221F1F"/>
                </a:solidFill>
                <a:latin typeface="Tahoma"/>
                <a:cs typeface="Tahoma"/>
              </a:rPr>
              <a:t>Course creation &amp; management</a:t>
            </a:r>
            <a:endParaRPr lang="en-US" sz="700" dirty="0">
              <a:latin typeface="Tahoma"/>
              <a:cs typeface="Tahoma"/>
            </a:endParaRPr>
          </a:p>
        </p:txBody>
      </p:sp>
      <p:sp>
        <p:nvSpPr>
          <p:cNvPr id="140" name="object 111"/>
          <p:cNvSpPr/>
          <p:nvPr/>
        </p:nvSpPr>
        <p:spPr>
          <a:xfrm>
            <a:off x="2400095" y="2392173"/>
            <a:ext cx="1726564" cy="0"/>
          </a:xfrm>
          <a:custGeom>
            <a:avLst/>
            <a:gdLst/>
            <a:ahLst/>
            <a:cxnLst/>
            <a:rect l="l" t="t" r="r" b="b"/>
            <a:pathLst>
              <a:path w="1726564">
                <a:moveTo>
                  <a:pt x="0" y="0"/>
                </a:moveTo>
                <a:lnTo>
                  <a:pt x="1726095" y="0"/>
                </a:lnTo>
              </a:path>
            </a:pathLst>
          </a:custGeom>
          <a:ln w="9664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11"/>
          <p:cNvSpPr/>
          <p:nvPr/>
        </p:nvSpPr>
        <p:spPr>
          <a:xfrm>
            <a:off x="4642472" y="2392173"/>
            <a:ext cx="1726564" cy="0"/>
          </a:xfrm>
          <a:custGeom>
            <a:avLst/>
            <a:gdLst/>
            <a:ahLst/>
            <a:cxnLst/>
            <a:rect l="l" t="t" r="r" b="b"/>
            <a:pathLst>
              <a:path w="1726564">
                <a:moveTo>
                  <a:pt x="0" y="0"/>
                </a:moveTo>
                <a:lnTo>
                  <a:pt x="1726095" y="0"/>
                </a:lnTo>
              </a:path>
            </a:pathLst>
          </a:custGeom>
          <a:ln w="9664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2403" y="4607377"/>
            <a:ext cx="5654177" cy="1929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477" y="-1"/>
            <a:ext cx="9130030" cy="383069"/>
          </a:xfrm>
          <a:custGeom>
            <a:avLst/>
            <a:gdLst/>
            <a:ahLst/>
            <a:cxnLst/>
            <a:rect l="l" t="t" r="r" b="b"/>
            <a:pathLst>
              <a:path w="9130030" h="161290">
                <a:moveTo>
                  <a:pt x="0" y="161023"/>
                </a:moveTo>
                <a:lnTo>
                  <a:pt x="9129522" y="161023"/>
                </a:lnTo>
                <a:lnTo>
                  <a:pt x="9129522" y="0"/>
                </a:lnTo>
                <a:lnTo>
                  <a:pt x="0" y="0"/>
                </a:lnTo>
                <a:lnTo>
                  <a:pt x="0" y="161023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1483" y="510552"/>
            <a:ext cx="207888" cy="2108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82370" y="552715"/>
            <a:ext cx="1565896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900" spc="-45" dirty="0" smtClean="0">
                <a:solidFill>
                  <a:srgbClr val="00B0F0"/>
                </a:solidFill>
                <a:latin typeface="Tahoma"/>
                <a:cs typeface="Tahoma"/>
              </a:rPr>
              <a:t>LMS </a:t>
            </a:r>
            <a:r>
              <a:rPr sz="900" spc="-215" dirty="0" smtClean="0">
                <a:solidFill>
                  <a:srgbClr val="00B0F0"/>
                </a:solidFill>
                <a:latin typeface="Tahoma"/>
                <a:cs typeface="Tahoma"/>
              </a:rPr>
              <a:t> </a:t>
            </a:r>
            <a:r>
              <a:rPr lang="en-US" sz="900" spc="-70" dirty="0" smtClean="0">
                <a:solidFill>
                  <a:srgbClr val="00B0F0"/>
                </a:solidFill>
                <a:latin typeface="Tahoma"/>
                <a:cs typeface="Tahoma"/>
              </a:rPr>
              <a:t>(Online Learning Management)</a:t>
            </a:r>
            <a:endParaRPr sz="900" dirty="0">
              <a:solidFill>
                <a:srgbClr val="00B0F0"/>
              </a:solidFill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3370" y="930573"/>
            <a:ext cx="1953048" cy="20572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Easy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online registration student 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Online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exam facility 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Online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exam automatic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evaluation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Student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evaluation program set up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Easy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course content creation option (bulk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entry)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Student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automatic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assessment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Exam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automatic certification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based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on the online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exams.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Admin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can create student accounts, suspend or activate student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accounts.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CMS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is available for uploading course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content.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Instant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and automatic mark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distributions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mechanism.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15797" y="776224"/>
            <a:ext cx="1312545" cy="0"/>
          </a:xfrm>
          <a:custGeom>
            <a:avLst/>
            <a:gdLst/>
            <a:ahLst/>
            <a:cxnLst/>
            <a:rect l="l" t="t" r="r" b="b"/>
            <a:pathLst>
              <a:path w="1312545">
                <a:moveTo>
                  <a:pt x="0" y="0"/>
                </a:moveTo>
                <a:lnTo>
                  <a:pt x="1312024" y="0"/>
                </a:lnTo>
              </a:path>
            </a:pathLst>
          </a:custGeom>
          <a:ln w="7340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613300" y="510210"/>
            <a:ext cx="273817" cy="2753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627486" y="803053"/>
            <a:ext cx="1523365" cy="0"/>
          </a:xfrm>
          <a:custGeom>
            <a:avLst/>
            <a:gdLst/>
            <a:ahLst/>
            <a:cxnLst/>
            <a:rect l="l" t="t" r="r" b="b"/>
            <a:pathLst>
              <a:path w="1523364">
                <a:moveTo>
                  <a:pt x="0" y="0"/>
                </a:moveTo>
                <a:lnTo>
                  <a:pt x="1523225" y="0"/>
                </a:lnTo>
              </a:path>
            </a:pathLst>
          </a:custGeom>
          <a:ln w="5092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930228" y="544119"/>
            <a:ext cx="1905051" cy="1583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950" spc="-60" dirty="0" smtClean="0">
                <a:solidFill>
                  <a:srgbClr val="009EE1"/>
                </a:solidFill>
                <a:latin typeface="Tahoma"/>
                <a:cs typeface="Tahoma"/>
              </a:rPr>
              <a:t>HR (Human Resource Management)</a:t>
            </a:r>
            <a:endParaRPr sz="950" dirty="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13300" y="983052"/>
            <a:ext cx="2574423" cy="282000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A 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single platform to manage employees details – data, leaves, pay-slip generation </a:t>
            </a: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etc.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Customizable 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admission form to upload the employee details in one </a:t>
            </a: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go.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Bulk 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import option allows uploading details of </a:t>
            </a: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employees.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Payroll 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setup for variations of earnings and </a:t>
            </a: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deductions.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Instant 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amount of changes in payroll facility </a:t>
            </a: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•Leave 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type, employee leave, employee working-day setup </a:t>
            </a: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etc.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HR 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management includes full-time-employee attendance, part-time-employee attendance history, leave requests and leave acceptance </a:t>
            </a: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features.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Online Attendance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Appraisal submission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Meeting setups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Contact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, Basic Info, profile updates etc.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12009" y="3121146"/>
            <a:ext cx="269943" cy="2383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 flipV="1">
            <a:off x="543305" y="3382805"/>
            <a:ext cx="1804961" cy="45719"/>
          </a:xfrm>
          <a:custGeom>
            <a:avLst/>
            <a:gdLst/>
            <a:ahLst/>
            <a:cxnLst/>
            <a:rect l="l" t="t" r="r" b="b"/>
            <a:pathLst>
              <a:path w="1293495">
                <a:moveTo>
                  <a:pt x="0" y="0"/>
                </a:moveTo>
                <a:lnTo>
                  <a:pt x="1293482" y="0"/>
                </a:lnTo>
              </a:path>
            </a:pathLst>
          </a:custGeom>
          <a:ln w="9626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792750" y="3077179"/>
            <a:ext cx="1604057" cy="1583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US" sz="950" spc="-70" dirty="0" smtClean="0">
                <a:solidFill>
                  <a:srgbClr val="009EE1"/>
                </a:solidFill>
                <a:latin typeface="Tahoma"/>
                <a:cs typeface="Tahoma"/>
              </a:rPr>
              <a:t>Question Bank / Quiz Management</a:t>
            </a:r>
            <a:endParaRPr sz="950" dirty="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41483" y="3501933"/>
            <a:ext cx="1999512" cy="154401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Online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courses can be created, edited by </a:t>
            </a: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admin.</a:t>
            </a:r>
          </a:p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Question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Bank facility for automatic exam </a:t>
            </a: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setups.</a:t>
            </a:r>
          </a:p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MCQ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, True/false, fill in the gaps, written exam questions pattern should be </a:t>
            </a: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available.</a:t>
            </a:r>
          </a:p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Quick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tests, model tests with randomized </a:t>
            </a: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questions.</a:t>
            </a:r>
          </a:p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Dashboard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displays analytics, reports.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6875818" y="512737"/>
            <a:ext cx="253022" cy="2174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863638" y="776148"/>
            <a:ext cx="1638935" cy="0"/>
          </a:xfrm>
          <a:custGeom>
            <a:avLst/>
            <a:gdLst/>
            <a:ahLst/>
            <a:cxnLst/>
            <a:rect l="l" t="t" r="r" b="b"/>
            <a:pathLst>
              <a:path w="1638934">
                <a:moveTo>
                  <a:pt x="0" y="0"/>
                </a:moveTo>
                <a:lnTo>
                  <a:pt x="1638414" y="0"/>
                </a:lnTo>
              </a:path>
            </a:pathLst>
          </a:custGeom>
          <a:ln w="7340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7145121" y="517220"/>
            <a:ext cx="1285240" cy="1583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950" spc="-70" dirty="0" smtClean="0">
                <a:solidFill>
                  <a:srgbClr val="1F80C3"/>
                </a:solidFill>
                <a:latin typeface="Tahoma"/>
                <a:cs typeface="Tahoma"/>
              </a:rPr>
              <a:t>Accounting Management</a:t>
            </a:r>
            <a:endParaRPr sz="950" dirty="0">
              <a:latin typeface="Tahoma"/>
              <a:cs typeface="Tahom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947852" y="795890"/>
            <a:ext cx="1956214" cy="11528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Data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security and data storage in high </a:t>
            </a: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level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Total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expenses and income should be managed in an efficient </a:t>
            </a: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way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Detail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of daily </a:t>
            </a: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transaction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Manageable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assets, liabilities and </a:t>
            </a: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expenses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Printable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general vouchers </a:t>
            </a: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Generate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cheque outgoing </a:t>
            </a: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register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Generate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personal ledger report.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632794" y="514807"/>
            <a:ext cx="227431" cy="2289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2882502" y="575956"/>
            <a:ext cx="1841898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900" spc="-30" dirty="0" smtClean="0">
                <a:solidFill>
                  <a:srgbClr val="009EE1"/>
                </a:solidFill>
                <a:latin typeface="Tahoma"/>
                <a:cs typeface="Tahoma"/>
              </a:rPr>
              <a:t>Student Web Panel / Dashboard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645388" y="936493"/>
            <a:ext cx="2617529" cy="165340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Student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dashboard to login </a:t>
            </a: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to.</a:t>
            </a:r>
          </a:p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Students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can be able to check due payments, </a:t>
            </a:r>
            <a:endParaRPr lang="en-US" sz="700" spc="5" dirty="0" smtClean="0">
              <a:solidFill>
                <a:srgbClr val="221F1F"/>
              </a:solidFill>
              <a:latin typeface="Tahoma"/>
              <a:cs typeface="Tahoma"/>
            </a:endParaRPr>
          </a:p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Student can check results,</a:t>
            </a:r>
          </a:p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Student can check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study progress, enrolments, </a:t>
            </a:r>
            <a:endParaRPr lang="en-US" sz="700" spc="5" dirty="0" smtClean="0">
              <a:solidFill>
                <a:srgbClr val="221F1F"/>
              </a:solidFill>
              <a:latin typeface="Tahoma"/>
              <a:cs typeface="Tahoma"/>
            </a:endParaRPr>
          </a:p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Student can check courses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, mark sheet, grade </a:t>
            </a: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etc.</a:t>
            </a:r>
          </a:p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Student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can be able to check academic calendar to plan their studies</a:t>
            </a: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.</a:t>
            </a:r>
          </a:p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Notification and upcoming events availability on dashboard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2642997" y="812171"/>
            <a:ext cx="1726564" cy="0"/>
          </a:xfrm>
          <a:custGeom>
            <a:avLst/>
            <a:gdLst/>
            <a:ahLst/>
            <a:cxnLst/>
            <a:rect l="l" t="t" r="r" b="b"/>
            <a:pathLst>
              <a:path w="1726564">
                <a:moveTo>
                  <a:pt x="0" y="0"/>
                </a:moveTo>
                <a:lnTo>
                  <a:pt x="1726095" y="0"/>
                </a:lnTo>
              </a:path>
            </a:pathLst>
          </a:custGeom>
          <a:ln w="9664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863626" y="2149500"/>
            <a:ext cx="259072" cy="2127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 txBox="1"/>
          <p:nvPr/>
        </p:nvSpPr>
        <p:spPr>
          <a:xfrm>
            <a:off x="6859993" y="2133600"/>
            <a:ext cx="2131607" cy="175688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19405">
              <a:lnSpc>
                <a:spcPct val="100000"/>
              </a:lnSpc>
              <a:spcBef>
                <a:spcPts val="229"/>
              </a:spcBef>
            </a:pPr>
            <a:r>
              <a:rPr lang="en-US" sz="950" spc="-65" dirty="0" smtClean="0">
                <a:solidFill>
                  <a:srgbClr val="009EE1"/>
                </a:solidFill>
                <a:latin typeface="Tahoma"/>
                <a:cs typeface="Tahoma"/>
              </a:rPr>
              <a:t>SMS, Events, Noticeboard Management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947852" y="2458006"/>
            <a:ext cx="1996606" cy="16786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SMS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management should have contact group, single sms, send bulk sms </a:t>
            </a: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features.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With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SMS integration, sending text messages to users automatically is </a:t>
            </a: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necessary.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The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SMS module should allow administrators and employees to receive and send text messages internally when </a:t>
            </a: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needed.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Institute’s 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daily schedule should be maintained through </a:t>
            </a: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calendar.</a:t>
            </a:r>
          </a:p>
          <a:p>
            <a:pPr marL="184150" marR="508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dirty="0" smtClean="0">
                <a:solidFill>
                  <a:srgbClr val="221F1F"/>
                </a:solidFill>
                <a:latin typeface="Tahoma"/>
                <a:cs typeface="Tahoma"/>
              </a:rPr>
              <a:t>Students</a:t>
            </a:r>
            <a:r>
              <a:rPr lang="en-US" sz="700" dirty="0">
                <a:solidFill>
                  <a:srgbClr val="221F1F"/>
                </a:solidFill>
                <a:latin typeface="Tahoma"/>
                <a:cs typeface="Tahoma"/>
              </a:rPr>
              <a:t>, parents and employees can check the upcoming events, examinations, fees dues and plan accordingly.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34" name="object 4"/>
          <p:cNvSpPr txBox="1">
            <a:spLocks/>
          </p:cNvSpPr>
          <p:nvPr/>
        </p:nvSpPr>
        <p:spPr>
          <a:xfrm>
            <a:off x="444018" y="-39505"/>
            <a:ext cx="4975860" cy="41229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3060"/>
              </a:lnSpc>
              <a:spcBef>
                <a:spcPts val="114"/>
              </a:spcBef>
            </a:pPr>
            <a:r>
              <a:rPr lang="en-US" sz="2600" kern="0" spc="-145" dirty="0" smtClean="0">
                <a:solidFill>
                  <a:schemeClr val="bg1"/>
                </a:solidFill>
              </a:rPr>
              <a:t>EMIS - Major modules and its features</a:t>
            </a:r>
            <a:endParaRPr lang="en-US" sz="2600" kern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173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14721" y="4952493"/>
            <a:ext cx="5629786" cy="16007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477" y="-1"/>
            <a:ext cx="9130030" cy="383069"/>
          </a:xfrm>
          <a:custGeom>
            <a:avLst/>
            <a:gdLst/>
            <a:ahLst/>
            <a:cxnLst/>
            <a:rect l="l" t="t" r="r" b="b"/>
            <a:pathLst>
              <a:path w="9130030" h="161290">
                <a:moveTo>
                  <a:pt x="0" y="161023"/>
                </a:moveTo>
                <a:lnTo>
                  <a:pt x="9129522" y="161023"/>
                </a:lnTo>
                <a:lnTo>
                  <a:pt x="9129522" y="0"/>
                </a:lnTo>
                <a:lnTo>
                  <a:pt x="0" y="0"/>
                </a:lnTo>
                <a:lnTo>
                  <a:pt x="0" y="161023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1483" y="510552"/>
            <a:ext cx="207888" cy="2108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82370" y="552715"/>
            <a:ext cx="1565896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900" spc="-45" dirty="0" smtClean="0">
                <a:solidFill>
                  <a:srgbClr val="00B0F0"/>
                </a:solidFill>
                <a:latin typeface="Tahoma"/>
                <a:cs typeface="Tahoma"/>
              </a:rPr>
              <a:t>Training</a:t>
            </a:r>
            <a:r>
              <a:rPr lang="en-US" sz="900" spc="-70" dirty="0" smtClean="0">
                <a:solidFill>
                  <a:srgbClr val="00B0F0"/>
                </a:solidFill>
                <a:latin typeface="Tahoma"/>
                <a:cs typeface="Tahoma"/>
              </a:rPr>
              <a:t> Management</a:t>
            </a:r>
            <a:endParaRPr sz="900" dirty="0">
              <a:solidFill>
                <a:srgbClr val="00B0F0"/>
              </a:solidFill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2074" y="874968"/>
            <a:ext cx="1883465" cy="39720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Easy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online registration for both student and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teacher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Online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exam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facility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Online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exam automatic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evaluation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Trainee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evaluation program set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up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Easy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course content creation option (bulk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entry)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Trainer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and Trainee records / history should be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available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Trainee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automatic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assessment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Exam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automatic certification creation facility based on the online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exams.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Admin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can be able to create trainer accounts, suspend or activate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trainers.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CMS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is available for uploading course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content.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Online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courses can be created, edited by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admin.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Question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Bank facility for automatic exam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setups.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MCQ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, True/false, fill in the gaps, written exam questions pattern should be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available.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Quick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tests, model tests with randomized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questions.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Instant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and automatic mar distributions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facility.</a:t>
            </a:r>
          </a:p>
          <a:p>
            <a:pPr marL="184150" marR="224790" indent="-171450">
              <a:lnSpc>
                <a:spcPct val="1208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Dashboard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should display analytics, reports.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15797" y="776224"/>
            <a:ext cx="1312545" cy="0"/>
          </a:xfrm>
          <a:custGeom>
            <a:avLst/>
            <a:gdLst/>
            <a:ahLst/>
            <a:cxnLst/>
            <a:rect l="l" t="t" r="r" b="b"/>
            <a:pathLst>
              <a:path w="1312545">
                <a:moveTo>
                  <a:pt x="0" y="0"/>
                </a:moveTo>
                <a:lnTo>
                  <a:pt x="1312024" y="0"/>
                </a:lnTo>
              </a:path>
            </a:pathLst>
          </a:custGeom>
          <a:ln w="7340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18382" y="555508"/>
            <a:ext cx="200748" cy="2020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514901" y="872847"/>
            <a:ext cx="2411615" cy="796372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Reports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and analytics will be available for users, course, students, employees, payroll and other related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areas.</a:t>
            </a:r>
          </a:p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Detailed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level report </a:t>
            </a:r>
          </a:p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Dynamic report and automatically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updated as per changes in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data.</a:t>
            </a:r>
          </a:p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Different formats exports facility (i.e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. excel, doc etc.)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613300" y="510210"/>
            <a:ext cx="273817" cy="2753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627486" y="803053"/>
            <a:ext cx="1523365" cy="0"/>
          </a:xfrm>
          <a:custGeom>
            <a:avLst/>
            <a:gdLst/>
            <a:ahLst/>
            <a:cxnLst/>
            <a:rect l="l" t="t" r="r" b="b"/>
            <a:pathLst>
              <a:path w="1523364">
                <a:moveTo>
                  <a:pt x="0" y="0"/>
                </a:moveTo>
                <a:lnTo>
                  <a:pt x="1523225" y="0"/>
                </a:lnTo>
              </a:path>
            </a:pathLst>
          </a:custGeom>
          <a:ln w="5092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930228" y="544119"/>
            <a:ext cx="1905051" cy="1583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950" spc="-60" dirty="0" smtClean="0">
                <a:solidFill>
                  <a:srgbClr val="009EE1"/>
                </a:solidFill>
                <a:latin typeface="Tahoma"/>
                <a:cs typeface="Tahoma"/>
              </a:rPr>
              <a:t>Dormitory Management</a:t>
            </a:r>
            <a:endParaRPr sz="950" dirty="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01817" y="821121"/>
            <a:ext cx="1892237" cy="132600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Custom Interface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Easy 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Online </a:t>
            </a: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Registration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Payment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Permission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Search 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Room </a:t>
            </a: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Availability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Book Room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Check 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in , check </a:t>
            </a: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out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Room Allocation</a:t>
            </a:r>
          </a:p>
          <a:p>
            <a:pPr marL="184150" marR="624840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10" dirty="0" smtClean="0">
                <a:solidFill>
                  <a:srgbClr val="221F1F"/>
                </a:solidFill>
                <a:latin typeface="Tahoma"/>
                <a:cs typeface="Tahoma"/>
              </a:rPr>
              <a:t>Room </a:t>
            </a:r>
            <a:r>
              <a:rPr lang="en-US" sz="700" spc="10" dirty="0">
                <a:solidFill>
                  <a:srgbClr val="221F1F"/>
                </a:solidFill>
                <a:latin typeface="Tahoma"/>
                <a:cs typeface="Tahoma"/>
              </a:rPr>
              <a:t>Requisition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357440" y="2642945"/>
            <a:ext cx="269943" cy="23837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88736" y="2950323"/>
            <a:ext cx="1293495" cy="0"/>
          </a:xfrm>
          <a:custGeom>
            <a:avLst/>
            <a:gdLst/>
            <a:ahLst/>
            <a:cxnLst/>
            <a:rect l="l" t="t" r="r" b="b"/>
            <a:pathLst>
              <a:path w="1293495">
                <a:moveTo>
                  <a:pt x="0" y="0"/>
                </a:moveTo>
                <a:lnTo>
                  <a:pt x="1293482" y="0"/>
                </a:lnTo>
              </a:path>
            </a:pathLst>
          </a:custGeom>
          <a:ln w="9626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2638181" y="2598978"/>
            <a:ext cx="1604057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US" sz="950" spc="-70" dirty="0" smtClean="0">
                <a:solidFill>
                  <a:srgbClr val="009EE1"/>
                </a:solidFill>
                <a:latin typeface="Tahoma"/>
                <a:cs typeface="Tahoma"/>
              </a:rPr>
              <a:t>Website CMS ( Content Management)</a:t>
            </a:r>
            <a:endParaRPr sz="950" dirty="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464969" y="2972549"/>
            <a:ext cx="2261949" cy="114005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Website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Management includes Message, News and Achievement, </a:t>
            </a:r>
            <a:endParaRPr lang="en-US" sz="700" spc="5" dirty="0" smtClean="0">
              <a:solidFill>
                <a:srgbClr val="221F1F"/>
              </a:solidFill>
              <a:latin typeface="Tahoma"/>
              <a:cs typeface="Tahoma"/>
            </a:endParaRPr>
          </a:p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Administration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, Noticeboard, Quick </a:t>
            </a: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links</a:t>
            </a:r>
          </a:p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Gallery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Album, Gallery Images, </a:t>
            </a:r>
            <a:endParaRPr lang="en-US" sz="700" spc="5" dirty="0" smtClean="0">
              <a:solidFill>
                <a:srgbClr val="221F1F"/>
              </a:solidFill>
              <a:latin typeface="Tahoma"/>
              <a:cs typeface="Tahoma"/>
            </a:endParaRPr>
          </a:p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Slider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Images, logo setup, Contact us </a:t>
            </a: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pages</a:t>
            </a:r>
          </a:p>
          <a:p>
            <a:pPr marL="184150" marR="334645" indent="-171450">
              <a:lnSpc>
                <a:spcPct val="125000"/>
              </a:lnSpc>
              <a:spcBef>
                <a:spcPts val="90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Fully monitored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and controlled by admin through CMS panel.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400096" y="514807"/>
            <a:ext cx="227431" cy="2289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2649804" y="575956"/>
            <a:ext cx="1841898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900" spc="-30" dirty="0" smtClean="0">
                <a:solidFill>
                  <a:srgbClr val="009EE1"/>
                </a:solidFill>
                <a:latin typeface="Tahoma"/>
                <a:cs typeface="Tahoma"/>
              </a:rPr>
              <a:t>Teacher Web Panel / Dashboard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477475" y="586215"/>
            <a:ext cx="1630045" cy="14234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04165">
              <a:lnSpc>
                <a:spcPts val="1035"/>
              </a:lnSpc>
              <a:spcBef>
                <a:spcPts val="110"/>
              </a:spcBef>
            </a:pPr>
            <a:r>
              <a:rPr lang="en-US" sz="900" spc="-55" dirty="0" smtClean="0">
                <a:solidFill>
                  <a:srgbClr val="009EE1"/>
                </a:solidFill>
                <a:latin typeface="Tahoma"/>
                <a:cs typeface="Tahoma"/>
              </a:rPr>
              <a:t>Reporting and Analytics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400096" y="935206"/>
            <a:ext cx="2577257" cy="14845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Employees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can be able to keep a track on their leaves application and its approval. </a:t>
            </a:r>
            <a:endParaRPr lang="en-US" sz="700" spc="5" dirty="0" smtClean="0">
              <a:solidFill>
                <a:srgbClr val="221F1F"/>
              </a:solidFill>
              <a:latin typeface="Tahoma"/>
              <a:cs typeface="Tahoma"/>
            </a:endParaRPr>
          </a:p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Teachers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can be able to entry  subject mark and place daily subjects assignments </a:t>
            </a:r>
          </a:p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Teachers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can be able to check the assigned timetable from their </a:t>
            </a: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dashboard.</a:t>
            </a:r>
          </a:p>
          <a:p>
            <a:pPr marL="184150" marR="791845" indent="-171450">
              <a:lnSpc>
                <a:spcPct val="120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en-US" sz="700" spc="5" dirty="0" smtClean="0">
                <a:solidFill>
                  <a:srgbClr val="221F1F"/>
                </a:solidFill>
                <a:latin typeface="Tahoma"/>
                <a:cs typeface="Tahoma"/>
              </a:rPr>
              <a:t>With </a:t>
            </a:r>
            <a:r>
              <a:rPr lang="en-US" sz="700" spc="5" dirty="0">
                <a:solidFill>
                  <a:srgbClr val="221F1F"/>
                </a:solidFill>
                <a:latin typeface="Tahoma"/>
                <a:cs typeface="Tahoma"/>
              </a:rPr>
              <a:t>special privileges, employees can collect fees, manage inventory etc.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2370543" y="812171"/>
            <a:ext cx="1726564" cy="0"/>
          </a:xfrm>
          <a:custGeom>
            <a:avLst/>
            <a:gdLst/>
            <a:ahLst/>
            <a:cxnLst/>
            <a:rect l="l" t="t" r="r" b="b"/>
            <a:pathLst>
              <a:path w="1726564">
                <a:moveTo>
                  <a:pt x="0" y="0"/>
                </a:moveTo>
                <a:lnTo>
                  <a:pt x="1726095" y="0"/>
                </a:lnTo>
              </a:path>
            </a:pathLst>
          </a:custGeom>
          <a:ln w="9664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4"/>
          <p:cNvSpPr txBox="1">
            <a:spLocks/>
          </p:cNvSpPr>
          <p:nvPr/>
        </p:nvSpPr>
        <p:spPr>
          <a:xfrm>
            <a:off x="444018" y="-39505"/>
            <a:ext cx="4975860" cy="41229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3060"/>
              </a:lnSpc>
              <a:spcBef>
                <a:spcPts val="114"/>
              </a:spcBef>
            </a:pPr>
            <a:r>
              <a:rPr lang="en-US" sz="2600" kern="0" spc="-145" dirty="0" smtClean="0">
                <a:solidFill>
                  <a:schemeClr val="bg1"/>
                </a:solidFill>
              </a:rPr>
              <a:t>EMIS - Major modules and its features</a:t>
            </a:r>
            <a:endParaRPr lang="en-US" sz="2600" kern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5" name="object 111"/>
          <p:cNvSpPr/>
          <p:nvPr/>
        </p:nvSpPr>
        <p:spPr>
          <a:xfrm>
            <a:off x="6523383" y="797809"/>
            <a:ext cx="1726564" cy="0"/>
          </a:xfrm>
          <a:custGeom>
            <a:avLst/>
            <a:gdLst/>
            <a:ahLst/>
            <a:cxnLst/>
            <a:rect l="l" t="t" r="r" b="b"/>
            <a:pathLst>
              <a:path w="1726564">
                <a:moveTo>
                  <a:pt x="0" y="0"/>
                </a:moveTo>
                <a:lnTo>
                  <a:pt x="1726095" y="0"/>
                </a:lnTo>
              </a:path>
            </a:pathLst>
          </a:custGeom>
          <a:ln w="9664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91"/>
          <p:cNvSpPr/>
          <p:nvPr/>
        </p:nvSpPr>
        <p:spPr>
          <a:xfrm>
            <a:off x="4627238" y="2683756"/>
            <a:ext cx="209105" cy="19814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92"/>
          <p:cNvSpPr/>
          <p:nvPr/>
        </p:nvSpPr>
        <p:spPr>
          <a:xfrm>
            <a:off x="4682574" y="2932777"/>
            <a:ext cx="1171575" cy="0"/>
          </a:xfrm>
          <a:custGeom>
            <a:avLst/>
            <a:gdLst/>
            <a:ahLst/>
            <a:cxnLst/>
            <a:rect l="l" t="t" r="r" b="b"/>
            <a:pathLst>
              <a:path w="1171575">
                <a:moveTo>
                  <a:pt x="0" y="0"/>
                </a:moveTo>
                <a:lnTo>
                  <a:pt x="1171282" y="0"/>
                </a:lnTo>
              </a:path>
            </a:pathLst>
          </a:custGeom>
          <a:ln w="7340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93"/>
          <p:cNvSpPr txBox="1"/>
          <p:nvPr/>
        </p:nvSpPr>
        <p:spPr>
          <a:xfrm>
            <a:off x="4887117" y="2699263"/>
            <a:ext cx="1370139" cy="1583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950" spc="-75" dirty="0" smtClean="0">
                <a:solidFill>
                  <a:srgbClr val="009EE1"/>
                </a:solidFill>
                <a:latin typeface="Tahoma"/>
                <a:cs typeface="Tahoma"/>
              </a:rPr>
              <a:t>Document / File Management</a:t>
            </a:r>
            <a:endParaRPr sz="950" dirty="0">
              <a:latin typeface="Tahoma"/>
              <a:cs typeface="Tahoma"/>
            </a:endParaRPr>
          </a:p>
        </p:txBody>
      </p:sp>
      <p:sp>
        <p:nvSpPr>
          <p:cNvPr id="139" name="object 94"/>
          <p:cNvSpPr txBox="1"/>
          <p:nvPr/>
        </p:nvSpPr>
        <p:spPr>
          <a:xfrm>
            <a:off x="4661188" y="2965206"/>
            <a:ext cx="1918049" cy="69249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Easy </a:t>
            </a:r>
            <a:r>
              <a:rPr lang="en-US" sz="700" spc="-20" dirty="0">
                <a:solidFill>
                  <a:srgbClr val="221F1F"/>
                </a:solidFill>
                <a:latin typeface="Tahoma"/>
                <a:cs typeface="Tahoma"/>
              </a:rPr>
              <a:t>file and seamlessly file uploading </a:t>
            </a: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facility.</a:t>
            </a:r>
          </a:p>
          <a:p>
            <a:pPr marL="184150" indent="-17145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Permission </a:t>
            </a:r>
            <a:r>
              <a:rPr lang="en-US" sz="700" spc="-20" dirty="0">
                <a:solidFill>
                  <a:srgbClr val="221F1F"/>
                </a:solidFill>
                <a:latin typeface="Tahoma"/>
                <a:cs typeface="Tahoma"/>
              </a:rPr>
              <a:t>based </a:t>
            </a: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access.</a:t>
            </a:r>
          </a:p>
          <a:p>
            <a:pPr marL="184150" indent="-17145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Access </a:t>
            </a:r>
            <a:r>
              <a:rPr lang="en-US" sz="700" spc="-20" dirty="0">
                <a:solidFill>
                  <a:srgbClr val="221F1F"/>
                </a:solidFill>
                <a:latin typeface="Tahoma"/>
                <a:cs typeface="Tahoma"/>
              </a:rPr>
              <a:t>logs history is </a:t>
            </a: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necessary.</a:t>
            </a:r>
          </a:p>
          <a:p>
            <a:pPr marL="184150" indent="-17145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Easy </a:t>
            </a:r>
            <a:r>
              <a:rPr lang="en-US" sz="700" spc="-20" dirty="0">
                <a:solidFill>
                  <a:srgbClr val="221F1F"/>
                </a:solidFill>
                <a:latin typeface="Tahoma"/>
                <a:cs typeface="Tahoma"/>
              </a:rPr>
              <a:t>search and retrieval facility. </a:t>
            </a:r>
            <a:r>
              <a:rPr lang="en-US" sz="700" spc="-20" dirty="0" smtClean="0">
                <a:solidFill>
                  <a:srgbClr val="221F1F"/>
                </a:solidFill>
                <a:latin typeface="Tahoma"/>
                <a:cs typeface="Tahoma"/>
              </a:rPr>
              <a:t>Search </a:t>
            </a:r>
            <a:r>
              <a:rPr lang="en-US" sz="700" spc="-20" dirty="0">
                <a:solidFill>
                  <a:srgbClr val="221F1F"/>
                </a:solidFill>
                <a:latin typeface="Tahoma"/>
                <a:cs typeface="Tahoma"/>
              </a:rPr>
              <a:t>by date and category options.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40" name="object 20"/>
          <p:cNvSpPr/>
          <p:nvPr/>
        </p:nvSpPr>
        <p:spPr>
          <a:xfrm>
            <a:off x="7078588" y="2617331"/>
            <a:ext cx="200748" cy="2020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33"/>
          <p:cNvSpPr txBox="1"/>
          <p:nvPr/>
        </p:nvSpPr>
        <p:spPr>
          <a:xfrm>
            <a:off x="7025376" y="2932637"/>
            <a:ext cx="1842640" cy="796372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Category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setup, product setup, </a:t>
            </a:r>
            <a:endParaRPr lang="en-US" sz="700" spc="-10" dirty="0" smtClean="0">
              <a:solidFill>
                <a:srgbClr val="221F1F"/>
              </a:solidFill>
              <a:latin typeface="Tahoma"/>
              <a:cs typeface="Tahoma"/>
            </a:endParaRPr>
          </a:p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Purchase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entry, damage </a:t>
            </a: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entry,</a:t>
            </a:r>
          </a:p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Inventory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item list, product inventory list. </a:t>
            </a:r>
            <a:endParaRPr lang="en-US" sz="700" spc="-10" dirty="0" smtClean="0">
              <a:solidFill>
                <a:srgbClr val="221F1F"/>
              </a:solidFill>
              <a:latin typeface="Tahoma"/>
              <a:cs typeface="Tahoma"/>
            </a:endParaRPr>
          </a:p>
          <a:p>
            <a:pPr marL="184150" indent="-171450">
              <a:lnSpc>
                <a:spcPct val="100000"/>
              </a:lnSpc>
              <a:spcBef>
                <a:spcPts val="270"/>
              </a:spcBef>
              <a:buFont typeface="Wingdings" panose="05000000000000000000" pitchFamily="2" charset="2"/>
              <a:buChar char="q"/>
            </a:pPr>
            <a:r>
              <a:rPr lang="en-US" sz="700" spc="-10" dirty="0" smtClean="0">
                <a:solidFill>
                  <a:srgbClr val="221F1F"/>
                </a:solidFill>
                <a:latin typeface="Tahoma"/>
                <a:cs typeface="Tahoma"/>
              </a:rPr>
              <a:t>Access </a:t>
            </a:r>
            <a:r>
              <a:rPr lang="en-US" sz="700" spc="-10" dirty="0">
                <a:solidFill>
                  <a:srgbClr val="221F1F"/>
                </a:solidFill>
                <a:latin typeface="Tahoma"/>
                <a:cs typeface="Tahoma"/>
              </a:rPr>
              <a:t>purchase-entry history that offer insights all in real time (daily, monthly, yearly).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42" name="object 109"/>
          <p:cNvSpPr txBox="1"/>
          <p:nvPr/>
        </p:nvSpPr>
        <p:spPr>
          <a:xfrm>
            <a:off x="7042724" y="2677053"/>
            <a:ext cx="1630045" cy="14234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04165">
              <a:lnSpc>
                <a:spcPts val="1035"/>
              </a:lnSpc>
              <a:spcBef>
                <a:spcPts val="110"/>
              </a:spcBef>
            </a:pPr>
            <a:r>
              <a:rPr lang="en-US" sz="900" spc="-55" dirty="0" smtClean="0">
                <a:solidFill>
                  <a:srgbClr val="009EE1"/>
                </a:solidFill>
                <a:latin typeface="Tahoma"/>
                <a:cs typeface="Tahoma"/>
              </a:rPr>
              <a:t>Fixed Assets Management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43" name="object 62"/>
          <p:cNvSpPr/>
          <p:nvPr/>
        </p:nvSpPr>
        <p:spPr>
          <a:xfrm flipV="1">
            <a:off x="6997989" y="2850448"/>
            <a:ext cx="1804961" cy="45719"/>
          </a:xfrm>
          <a:custGeom>
            <a:avLst/>
            <a:gdLst/>
            <a:ahLst/>
            <a:cxnLst/>
            <a:rect l="l" t="t" r="r" b="b"/>
            <a:pathLst>
              <a:path w="1293495">
                <a:moveTo>
                  <a:pt x="0" y="0"/>
                </a:moveTo>
                <a:lnTo>
                  <a:pt x="1293482" y="0"/>
                </a:lnTo>
              </a:path>
            </a:pathLst>
          </a:custGeom>
          <a:ln w="9626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08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</TotalTime>
  <Words>1361</Words>
  <Application>Microsoft Office PowerPoint</Application>
  <PresentationFormat>Custom</PresentationFormat>
  <Paragraphs>178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Lucida Sans</vt:lpstr>
      <vt:lpstr>Tahoma</vt:lpstr>
      <vt:lpstr>Times New Roman</vt:lpstr>
      <vt:lpstr>Wingdings</vt:lpstr>
      <vt:lpstr>Office Theme</vt:lpstr>
      <vt:lpstr>Integration of  Academic &amp; Administrative solutions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 Brochure Updated</dc:title>
  <cp:lastModifiedBy>Saiful</cp:lastModifiedBy>
  <cp:revision>426</cp:revision>
  <dcterms:created xsi:type="dcterms:W3CDTF">2021-01-11T04:22:03Z</dcterms:created>
  <dcterms:modified xsi:type="dcterms:W3CDTF">2021-07-27T05:34:41Z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2020-03-12T00:00:00Z</vt:filetime>
  </property>
  <property fmtid="{D5CDD505-2E9C-101B-9397-08002B2CF9AE}" pid="3" name="Creator">
    <vt:lpwstr>Adobe Illustrator CC 22.0 (Windows)</vt:lpwstr>
  </property>
  <property fmtid="{D5CDD505-2E9C-101B-9397-08002B2CF9AE}" pid="4" name="LastSaved">
    <vt:filetime>2021-01-11T00:00:00Z</vt:filetime>
  </property>
</Properties>
</file>