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1"/>
  </p:notesMasterIdLst>
  <p:sldIdLst>
    <p:sldId id="301" r:id="rId2"/>
    <p:sldId id="304" r:id="rId3"/>
    <p:sldId id="295" r:id="rId4"/>
    <p:sldId id="308" r:id="rId5"/>
    <p:sldId id="296" r:id="rId6"/>
    <p:sldId id="287" r:id="rId7"/>
    <p:sldId id="288" r:id="rId8"/>
    <p:sldId id="292" r:id="rId9"/>
    <p:sldId id="305" r:id="rId10"/>
    <p:sldId id="297" r:id="rId11"/>
    <p:sldId id="298" r:id="rId12"/>
    <p:sldId id="303" r:id="rId13"/>
    <p:sldId id="300" r:id="rId14"/>
    <p:sldId id="302" r:id="rId15"/>
    <p:sldId id="307" r:id="rId16"/>
    <p:sldId id="306" r:id="rId17"/>
    <p:sldId id="271" r:id="rId18"/>
    <p:sldId id="268" r:id="rId19"/>
    <p:sldId id="269" r:id="rId20"/>
  </p:sldIdLst>
  <p:sldSz cx="18719800" cy="10725150"/>
  <p:notesSz cx="18719800" cy="10725150"/>
  <p:embeddedFontLst>
    <p:embeddedFont>
      <p:font typeface="Cambria" panose="02040503050406030204" pitchFamily="18" charset="0"/>
      <p:regular r:id="rId22"/>
      <p:bold r:id="rId23"/>
      <p:italic r:id="rId24"/>
      <p:boldItalic r:id="rId25"/>
    </p:embeddedFont>
    <p:embeddedFont>
      <p:font typeface="Arial Black" panose="020B0A04020102020204" pitchFamily="34" charset="0"/>
      <p:bold r:id="rId26"/>
    </p:embeddedFont>
    <p:embeddedFont>
      <p:font typeface="Calibri" panose="020F0502020204030204" pitchFamily="34" charset="0"/>
      <p:regular r:id="rId27"/>
      <p:bold r:id="rId28"/>
      <p:italic r:id="rId29"/>
      <p:boldItalic r:id="rId30"/>
    </p:embeddedFont>
    <p:embeddedFont>
      <p:font typeface="Arial Narrow" panose="020B0606020202030204" pitchFamily="34"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51" autoAdjust="0"/>
    <p:restoredTop sz="94660"/>
  </p:normalViewPr>
  <p:slideViewPr>
    <p:cSldViewPr snapToGrid="0">
      <p:cViewPr varScale="1">
        <p:scale>
          <a:sx n="74" d="100"/>
          <a:sy n="74" d="100"/>
        </p:scale>
        <p:origin x="744"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120575" y="804375"/>
            <a:ext cx="12480474" cy="4021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71975" y="5094425"/>
            <a:ext cx="14975824" cy="4826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58691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37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43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50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60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24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0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920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13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037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068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4: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62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05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94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72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61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83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67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82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1871975" y="5094425"/>
            <a:ext cx="14975824" cy="4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5851525" y="804863"/>
            <a:ext cx="7018338" cy="4021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07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2"/>
          <p:cNvSpPr/>
          <p:nvPr/>
        </p:nvSpPr>
        <p:spPr>
          <a:xfrm>
            <a:off x="6372224" y="104776"/>
            <a:ext cx="12249150" cy="10515600"/>
          </a:xfrm>
          <a:custGeom>
            <a:avLst/>
            <a:gdLst/>
            <a:ahLst/>
            <a:cxnLst/>
            <a:rect l="l" t="t" r="r" b="b"/>
            <a:pathLst>
              <a:path w="12249150" h="10515600" extrusionOk="0">
                <a:moveTo>
                  <a:pt x="0" y="10515599"/>
                </a:moveTo>
                <a:lnTo>
                  <a:pt x="12249149" y="10515599"/>
                </a:lnTo>
                <a:lnTo>
                  <a:pt x="12249149" y="0"/>
                </a:lnTo>
                <a:lnTo>
                  <a:pt x="0" y="0"/>
                </a:lnTo>
                <a:lnTo>
                  <a:pt x="0" y="10515599"/>
                </a:lnTo>
                <a:close/>
              </a:path>
            </a:pathLst>
          </a:custGeom>
          <a:solidFill>
            <a:srgbClr val="C7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
          <p:cNvSpPr/>
          <p:nvPr/>
        </p:nvSpPr>
        <p:spPr>
          <a:xfrm>
            <a:off x="104774" y="104776"/>
            <a:ext cx="6267450" cy="10515600"/>
          </a:xfrm>
          <a:custGeom>
            <a:avLst/>
            <a:gdLst/>
            <a:ahLst/>
            <a:cxnLst/>
            <a:rect l="l" t="t" r="r" b="b"/>
            <a:pathLst>
              <a:path w="6267450" h="10515600" extrusionOk="0">
                <a:moveTo>
                  <a:pt x="0" y="0"/>
                </a:moveTo>
                <a:lnTo>
                  <a:pt x="6267449" y="0"/>
                </a:lnTo>
                <a:lnTo>
                  <a:pt x="6267449" y="10515599"/>
                </a:lnTo>
                <a:lnTo>
                  <a:pt x="0" y="105155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
          <p:cNvSpPr/>
          <p:nvPr/>
        </p:nvSpPr>
        <p:spPr>
          <a:xfrm>
            <a:off x="6793526" y="104776"/>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
          <p:cNvSpPr/>
          <p:nvPr/>
        </p:nvSpPr>
        <p:spPr>
          <a:xfrm>
            <a:off x="16343872" y="104776"/>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
          <p:cNvSpPr txBox="1">
            <a:spLocks noGrp="1"/>
          </p:cNvSpPr>
          <p:nvPr>
            <p:ph type="ftr" idx="11"/>
          </p:nvPr>
        </p:nvSpPr>
        <p:spPr>
          <a:xfrm>
            <a:off x="6366891" y="9974390"/>
            <a:ext cx="5992368" cy="53625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936307" y="9974390"/>
            <a:ext cx="4307014" cy="53625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3482830" y="9974390"/>
            <a:ext cx="4307014" cy="536257"/>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0552314" y="1807667"/>
            <a:ext cx="4609465" cy="139573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850" b="0" i="0">
                <a:solidFill>
                  <a:srgbClr val="111B1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41271" y="3740020"/>
            <a:ext cx="8547100" cy="638937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7950" b="1" i="0">
                <a:solidFill>
                  <a:srgbClr val="111B1D"/>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6366891" y="9974390"/>
            <a:ext cx="5992368" cy="53625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936307" y="9974390"/>
            <a:ext cx="4307014" cy="53625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3482830" y="9974390"/>
            <a:ext cx="4307014" cy="536257"/>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552314" y="1807667"/>
            <a:ext cx="4609465" cy="139573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850" b="0" i="0">
                <a:solidFill>
                  <a:srgbClr val="111B1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1577974" y="3739736"/>
            <a:ext cx="5868670" cy="646112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3000" b="1" i="0">
                <a:solidFill>
                  <a:srgbClr val="111B1D"/>
                </a:solidFill>
                <a:latin typeface="Arial Narrow"/>
                <a:ea typeface="Arial Narrow"/>
                <a:cs typeface="Arial Narrow"/>
                <a:sym typeface="Arial Narrow"/>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4"/>
          <p:cNvSpPr txBox="1">
            <a:spLocks noGrp="1"/>
          </p:cNvSpPr>
          <p:nvPr>
            <p:ph type="body" idx="2"/>
          </p:nvPr>
        </p:nvSpPr>
        <p:spPr>
          <a:xfrm>
            <a:off x="9643967" y="2466784"/>
            <a:ext cx="8145875" cy="70785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6366891" y="9974390"/>
            <a:ext cx="5992368" cy="53625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936307" y="9974390"/>
            <a:ext cx="4307014" cy="53625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3482830" y="9974390"/>
            <a:ext cx="4307014" cy="536257"/>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10552314" y="1807667"/>
            <a:ext cx="4609465" cy="139573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850" b="0" i="0">
                <a:solidFill>
                  <a:srgbClr val="111B1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6366891" y="9974390"/>
            <a:ext cx="5992368" cy="53625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dt" idx="10"/>
          </p:nvPr>
        </p:nvSpPr>
        <p:spPr>
          <a:xfrm>
            <a:off x="936307" y="9974390"/>
            <a:ext cx="4307014" cy="53625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13482830" y="9974390"/>
            <a:ext cx="4307014" cy="536257"/>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04775" y="104776"/>
            <a:ext cx="18516600" cy="10515600"/>
          </a:xfrm>
          <a:custGeom>
            <a:avLst/>
            <a:gdLst/>
            <a:ahLst/>
            <a:cxnLst/>
            <a:rect l="l" t="t" r="r" b="b"/>
            <a:pathLst>
              <a:path w="18516600" h="10515600" extrusionOk="0">
                <a:moveTo>
                  <a:pt x="0" y="0"/>
                </a:moveTo>
                <a:lnTo>
                  <a:pt x="18516599" y="0"/>
                </a:lnTo>
                <a:lnTo>
                  <a:pt x="18516599" y="10515599"/>
                </a:lnTo>
                <a:lnTo>
                  <a:pt x="0" y="10515599"/>
                </a:lnTo>
                <a:lnTo>
                  <a:pt x="0" y="0"/>
                </a:lnTo>
                <a:close/>
              </a:path>
            </a:pathLst>
          </a:custGeom>
          <a:solidFill>
            <a:srgbClr val="C7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1"/>
          <p:cNvSpPr txBox="1">
            <a:spLocks noGrp="1"/>
          </p:cNvSpPr>
          <p:nvPr>
            <p:ph type="title"/>
          </p:nvPr>
        </p:nvSpPr>
        <p:spPr>
          <a:xfrm>
            <a:off x="10552314" y="1807667"/>
            <a:ext cx="4609465" cy="139573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850" b="0" i="0" u="none" strike="noStrike" cap="none">
                <a:solidFill>
                  <a:srgbClr val="111B1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441271" y="3740020"/>
            <a:ext cx="8547100" cy="638937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7950" b="1" i="0" u="none" strike="noStrike" cap="none">
                <a:solidFill>
                  <a:srgbClr val="111B1D"/>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6366891" y="9974390"/>
            <a:ext cx="5992368" cy="536257"/>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936307" y="9974390"/>
            <a:ext cx="4307014" cy="53625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13482830" y="9974390"/>
            <a:ext cx="4307014" cy="536257"/>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b="0" u="non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hyperlink" Target="mailto:info@bacbonltd.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1.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6" name="Google Shape;56;p7"/>
          <p:cNvSpPr/>
          <p:nvPr/>
        </p:nvSpPr>
        <p:spPr>
          <a:xfrm>
            <a:off x="219075" y="8516579"/>
            <a:ext cx="18402300" cy="2104390"/>
          </a:xfrm>
          <a:custGeom>
            <a:avLst/>
            <a:gdLst/>
            <a:ahLst/>
            <a:cxnLst/>
            <a:rect l="l" t="t" r="r" b="b"/>
            <a:pathLst>
              <a:path w="18402300" h="2104390" extrusionOk="0">
                <a:moveTo>
                  <a:pt x="0" y="2103795"/>
                </a:moveTo>
                <a:lnTo>
                  <a:pt x="0" y="0"/>
                </a:lnTo>
                <a:lnTo>
                  <a:pt x="18402299" y="0"/>
                </a:lnTo>
                <a:lnTo>
                  <a:pt x="18402299" y="2103795"/>
                </a:lnTo>
                <a:lnTo>
                  <a:pt x="0" y="2103795"/>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7"/>
          <p:cNvSpPr/>
          <p:nvPr/>
        </p:nvSpPr>
        <p:spPr>
          <a:xfrm>
            <a:off x="16909329" y="104775"/>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7"/>
          <p:cNvSpPr/>
          <p:nvPr/>
        </p:nvSpPr>
        <p:spPr>
          <a:xfrm>
            <a:off x="223837"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7"/>
          <p:cNvSpPr/>
          <p:nvPr/>
        </p:nvSpPr>
        <p:spPr>
          <a:xfrm>
            <a:off x="18511838"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pic>
        <p:nvPicPr>
          <p:cNvPr id="21" name="Picture 20" descr="C:\Users\User\Downloads\bacbonltd.png"/>
          <p:cNvPicPr/>
          <p:nvPr/>
        </p:nvPicPr>
        <p:blipFill>
          <a:blip r:embed="rId3">
            <a:extLst>
              <a:ext uri="{28A0092B-C50C-407E-A947-70E740481C1C}">
                <a14:useLocalDpi xmlns:a14="http://schemas.microsoft.com/office/drawing/2010/main" val="0"/>
              </a:ext>
            </a:extLst>
          </a:blip>
          <a:srcRect/>
          <a:stretch>
            <a:fillRect/>
          </a:stretch>
        </p:blipFill>
        <p:spPr bwMode="auto">
          <a:xfrm>
            <a:off x="7317429" y="7237766"/>
            <a:ext cx="1734185" cy="483235"/>
          </a:xfrm>
          <a:prstGeom prst="rect">
            <a:avLst/>
          </a:prstGeom>
          <a:noFill/>
          <a:ln>
            <a:noFill/>
          </a:ln>
        </p:spPr>
      </p:pic>
      <p:sp>
        <p:nvSpPr>
          <p:cNvPr id="7" name="Rectangle 6"/>
          <p:cNvSpPr/>
          <p:nvPr/>
        </p:nvSpPr>
        <p:spPr>
          <a:xfrm>
            <a:off x="2015295" y="550155"/>
            <a:ext cx="13097814" cy="991875"/>
          </a:xfrm>
          <a:prstGeom prst="rect">
            <a:avLst/>
          </a:prstGeom>
        </p:spPr>
        <p:txBody>
          <a:bodyPr wrap="square">
            <a:spAutoFit/>
          </a:bodyPr>
          <a:lstStyle/>
          <a:p>
            <a:pPr>
              <a:lnSpc>
                <a:spcPct val="115000"/>
              </a:lnSpc>
              <a:spcBef>
                <a:spcPts val="1000"/>
              </a:spcBef>
              <a:spcAft>
                <a:spcPts val="1000"/>
              </a:spcAft>
            </a:pPr>
            <a:r>
              <a:rPr lang="en-US" sz="5400" b="1" u="sng" dirty="0">
                <a:solidFill>
                  <a:srgbClr val="5B9BD5"/>
                </a:solidFill>
                <a:latin typeface="Calibri" panose="020F0502020204030204" pitchFamily="34" charset="0"/>
                <a:ea typeface="Times New Roman" panose="02020603050405020304" pitchFamily="18" charset="0"/>
                <a:cs typeface="Arial" panose="020B0604020202020204" pitchFamily="34" charset="0"/>
              </a:rPr>
              <a:t>BacBon LMS </a:t>
            </a:r>
            <a:r>
              <a:rPr lang="en-US" sz="5400" b="1" u="sng" dirty="0" smtClean="0">
                <a:solidFill>
                  <a:schemeClr val="bg2">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a:t>
            </a:r>
            <a:r>
              <a:rPr lang="en-US" sz="5400" b="1" u="sng" dirty="0">
                <a:solidFill>
                  <a:schemeClr val="bg2">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Learning Management System)</a:t>
            </a:r>
            <a:endParaRPr lang="en-US" sz="5400" dirty="0">
              <a:solidFill>
                <a:schemeClr val="bg2">
                  <a:lumMod val="60000"/>
                  <a:lumOff val="40000"/>
                </a:schemeClr>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2015295" y="2007668"/>
            <a:ext cx="12917511" cy="1841273"/>
          </a:xfrm>
          <a:prstGeom prst="rect">
            <a:avLst/>
          </a:prstGeom>
        </p:spPr>
        <p:txBody>
          <a:bodyPr wrap="square">
            <a:spAutoFit/>
          </a:bodyPr>
          <a:lstStyle/>
          <a:p>
            <a:pPr algn="just">
              <a:lnSpc>
                <a:spcPct val="115000"/>
              </a:lnSpc>
              <a:spcBef>
                <a:spcPts val="1000"/>
              </a:spcBef>
              <a:spcAft>
                <a:spcPts val="1000"/>
              </a:spcAft>
            </a:pPr>
            <a:r>
              <a:rPr lang="en-US" sz="2000" dirty="0">
                <a:latin typeface="Calibri" panose="020F0502020204030204" pitchFamily="34" charset="0"/>
                <a:ea typeface="Times New Roman" panose="02020603050405020304" pitchFamily="18" charset="0"/>
                <a:cs typeface="Arial" panose="020B0604020202020204" pitchFamily="34" charset="0"/>
              </a:rPr>
              <a:t>BacBon LMS offers a web-based learning management system without worrying too about cloud infrastructure. The LMS is easy to set up and can be accessible anytime, anywhere, injecting interactivity and flexibility to programs. LMS would be able to optimize time and resources and keep data safe. Besides, BacBon LMS upgrade learners’ knowledge and help them grow to the next level with personalized daily learning. It keeps tracking the eLearning process through online and robust reports. Recognize successful completion of training or course by the way of awarding certificates.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6" name="Picture 25" descr="C:\Users\User\Downloads\lms.png"/>
          <p:cNvPicPr/>
          <p:nvPr/>
        </p:nvPicPr>
        <p:blipFill>
          <a:blip r:embed="rId4">
            <a:extLst>
              <a:ext uri="{28A0092B-C50C-407E-A947-70E740481C1C}">
                <a14:useLocalDpi xmlns:a14="http://schemas.microsoft.com/office/drawing/2010/main" val="0"/>
              </a:ext>
            </a:extLst>
          </a:blip>
          <a:srcRect/>
          <a:stretch>
            <a:fillRect/>
          </a:stretch>
        </p:blipFill>
        <p:spPr bwMode="auto">
          <a:xfrm>
            <a:off x="6455100" y="4462108"/>
            <a:ext cx="3458845" cy="2772410"/>
          </a:xfrm>
          <a:prstGeom prst="rect">
            <a:avLst/>
          </a:prstGeom>
          <a:noFill/>
          <a:ln>
            <a:noFill/>
          </a:ln>
        </p:spPr>
      </p:pic>
    </p:spTree>
    <p:extLst>
      <p:ext uri="{BB962C8B-B14F-4D97-AF65-F5344CB8AC3E}">
        <p14:creationId xmlns:p14="http://schemas.microsoft.com/office/powerpoint/2010/main" val="2739072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17"/>
          <p:cNvSpPr/>
          <p:nvPr/>
        </p:nvSpPr>
        <p:spPr>
          <a:xfrm>
            <a:off x="7083692" y="219484"/>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7"/>
          <p:cNvSpPr/>
          <p:nvPr/>
        </p:nvSpPr>
        <p:spPr>
          <a:xfrm>
            <a:off x="223837"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7"/>
          <p:cNvSpPr/>
          <p:nvPr/>
        </p:nvSpPr>
        <p:spPr>
          <a:xfrm>
            <a:off x="18511838"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7"/>
          <p:cNvSpPr txBox="1"/>
          <p:nvPr/>
        </p:nvSpPr>
        <p:spPr>
          <a:xfrm>
            <a:off x="428625" y="2841978"/>
            <a:ext cx="5105237" cy="3219506"/>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6600" b="1" dirty="0">
                <a:solidFill>
                  <a:srgbClr val="0070C0"/>
                </a:solidFill>
                <a:latin typeface="Trebuchet MS"/>
                <a:ea typeface="Trebuchet MS"/>
                <a:cs typeface="Trebuchet MS"/>
                <a:sym typeface="Trebuchet MS"/>
              </a:rPr>
              <a:t>Learning </a:t>
            </a:r>
            <a:r>
              <a:rPr lang="en-GB" sz="6600" b="1" dirty="0" smtClean="0">
                <a:solidFill>
                  <a:srgbClr val="111B1D"/>
                </a:solidFill>
                <a:latin typeface="Trebuchet MS"/>
                <a:ea typeface="Trebuchet MS"/>
                <a:cs typeface="Trebuchet MS"/>
                <a:sym typeface="Trebuchet MS"/>
              </a:rPr>
              <a:t>Management System</a:t>
            </a:r>
            <a:endParaRPr sz="6600" b="0" i="0" dirty="0">
              <a:solidFill>
                <a:srgbClr val="111B1D"/>
              </a:solidFill>
              <a:latin typeface="Trebuchet MS"/>
              <a:ea typeface="Trebuchet MS"/>
              <a:cs typeface="Trebuchet MS"/>
              <a:sym typeface="Trebuchet MS"/>
            </a:endParaRPr>
          </a:p>
        </p:txBody>
      </p:sp>
      <p:sp>
        <p:nvSpPr>
          <p:cNvPr id="34" name="Google Shape;250;p16"/>
          <p:cNvSpPr txBox="1"/>
          <p:nvPr/>
        </p:nvSpPr>
        <p:spPr>
          <a:xfrm>
            <a:off x="7269480" y="1275073"/>
            <a:ext cx="11145521" cy="8920487"/>
          </a:xfrm>
          <a:prstGeom prst="rect">
            <a:avLst/>
          </a:prstGeom>
          <a:noFill/>
          <a:ln>
            <a:noFill/>
          </a:ln>
        </p:spPr>
        <p:txBody>
          <a:bodyPr spcFirstLastPara="1" wrap="square" lIns="0" tIns="12050" rIns="0" bIns="0" anchor="t" anchorCtr="0">
            <a:noAutofit/>
          </a:bodyPr>
          <a:lstStyle/>
          <a:p>
            <a:endParaRPr lang="en-US" sz="2000" dirty="0" smtClean="0"/>
          </a:p>
          <a:p>
            <a:r>
              <a:rPr lang="en-US" sz="1800" dirty="0" smtClean="0"/>
              <a:t># </a:t>
            </a:r>
            <a:r>
              <a:rPr lang="en-US" sz="1800" dirty="0"/>
              <a:t>ORGANIZATION PROFILE </a:t>
            </a:r>
          </a:p>
          <a:p>
            <a:pPr marL="342900" indent="-342900">
              <a:buFontTx/>
              <a:buChar char="-"/>
            </a:pPr>
            <a:r>
              <a:rPr lang="en-US" sz="1800" dirty="0" smtClean="0"/>
              <a:t>Admin </a:t>
            </a:r>
            <a:r>
              <a:rPr lang="en-US" sz="1800" dirty="0"/>
              <a:t>can set company profile (profile details later used in learner panel). </a:t>
            </a:r>
            <a:endParaRPr lang="en-US" sz="1800" dirty="0" smtClean="0"/>
          </a:p>
          <a:p>
            <a:pPr marL="342900" indent="-342900">
              <a:buFontTx/>
              <a:buChar char="-"/>
            </a:pPr>
            <a:r>
              <a:rPr lang="en-US" sz="1800" dirty="0" smtClean="0"/>
              <a:t>Admin </a:t>
            </a:r>
            <a:r>
              <a:rPr lang="en-US" sz="1800" dirty="0"/>
              <a:t>can upload a logo for company which will later be displayed in learner panel. </a:t>
            </a:r>
            <a:endParaRPr lang="en-US" sz="1800" dirty="0" smtClean="0"/>
          </a:p>
          <a:p>
            <a:pPr marL="342900" indent="-342900">
              <a:buFontTx/>
              <a:buChar char="-"/>
            </a:pPr>
            <a:r>
              <a:rPr lang="en-US" sz="1800" dirty="0" smtClean="0"/>
              <a:t>Signature </a:t>
            </a:r>
            <a:r>
              <a:rPr lang="en-US" sz="1800" dirty="0"/>
              <a:t>can be uploaded which can later be used on certificates. </a:t>
            </a:r>
            <a:endParaRPr lang="en-US" sz="1800" dirty="0" smtClean="0"/>
          </a:p>
          <a:p>
            <a:endParaRPr lang="en-US" sz="1800" dirty="0"/>
          </a:p>
          <a:p>
            <a:r>
              <a:rPr lang="en-US" sz="1800" dirty="0"/>
              <a:t># EMPLOYEE MANAGEMENT </a:t>
            </a:r>
          </a:p>
          <a:p>
            <a:pPr marL="342900" indent="-342900">
              <a:buFontTx/>
              <a:buChar char="-"/>
            </a:pPr>
            <a:r>
              <a:rPr lang="en-US" sz="1800" dirty="0" smtClean="0"/>
              <a:t>Can </a:t>
            </a:r>
            <a:r>
              <a:rPr lang="en-US" sz="1800" dirty="0"/>
              <a:t>create employee (one by one registration or bulk registration both possible) </a:t>
            </a:r>
            <a:endParaRPr lang="en-US" sz="1800" dirty="0" smtClean="0"/>
          </a:p>
          <a:p>
            <a:pPr marL="342900" indent="-342900">
              <a:buFontTx/>
              <a:buChar char="-"/>
            </a:pPr>
            <a:r>
              <a:rPr lang="en-US" sz="1800" dirty="0" smtClean="0"/>
              <a:t>Can </a:t>
            </a:r>
            <a:r>
              <a:rPr lang="en-US" sz="1800" dirty="0"/>
              <a:t>set Department (later, department wise employees can be activated &amp; deactivated, permission can be set etc.) </a:t>
            </a:r>
            <a:endParaRPr lang="en-US" sz="1800" dirty="0" smtClean="0"/>
          </a:p>
          <a:p>
            <a:pPr marL="342900" indent="-342900">
              <a:buFontTx/>
              <a:buChar char="-"/>
            </a:pPr>
            <a:r>
              <a:rPr lang="en-US" sz="1800" dirty="0" smtClean="0"/>
              <a:t>Can </a:t>
            </a:r>
            <a:r>
              <a:rPr lang="en-US" sz="1800" dirty="0"/>
              <a:t>set employees role (employee role based permission can be set</a:t>
            </a:r>
            <a:r>
              <a:rPr lang="en-US" sz="1800" dirty="0" smtClean="0"/>
              <a:t>)</a:t>
            </a:r>
          </a:p>
          <a:p>
            <a:r>
              <a:rPr lang="en-US" sz="1800" dirty="0" smtClean="0"/>
              <a:t> </a:t>
            </a:r>
            <a:endParaRPr lang="en-US" sz="1800" dirty="0"/>
          </a:p>
          <a:p>
            <a:r>
              <a:rPr lang="en-US" sz="1800" dirty="0"/>
              <a:t># ADMIN PANEL USER MANAGEMENT </a:t>
            </a:r>
          </a:p>
          <a:p>
            <a:pPr marL="342900" indent="-342900">
              <a:buFontTx/>
              <a:buChar char="-"/>
            </a:pPr>
            <a:r>
              <a:rPr lang="en-US" sz="1800" dirty="0" smtClean="0"/>
              <a:t>Can </a:t>
            </a:r>
            <a:r>
              <a:rPr lang="en-US" sz="1800" dirty="0"/>
              <a:t>create admin user (who will control admin panel) </a:t>
            </a:r>
            <a:endParaRPr lang="en-US" sz="1800" dirty="0" smtClean="0"/>
          </a:p>
          <a:p>
            <a:endParaRPr lang="en-US" sz="1800" dirty="0"/>
          </a:p>
          <a:p>
            <a:r>
              <a:rPr lang="en-US" sz="1800" dirty="0"/>
              <a:t># CERTIFIED EMPLOYEE HISTORY </a:t>
            </a:r>
          </a:p>
          <a:p>
            <a:pPr marL="342900" indent="-342900">
              <a:buFontTx/>
              <a:buChar char="-"/>
            </a:pPr>
            <a:r>
              <a:rPr lang="en-US" sz="1800" dirty="0" smtClean="0"/>
              <a:t>Admin </a:t>
            </a:r>
            <a:r>
              <a:rPr lang="en-US" sz="1800" dirty="0"/>
              <a:t>can check employees’ certificate achievements and print certificate. </a:t>
            </a:r>
            <a:endParaRPr lang="en-US" sz="1800" dirty="0" smtClean="0"/>
          </a:p>
          <a:p>
            <a:endParaRPr lang="en-US" sz="1800" dirty="0"/>
          </a:p>
          <a:p>
            <a:r>
              <a:rPr lang="en-US" sz="1800" dirty="0"/>
              <a:t># COURSE CREATION </a:t>
            </a:r>
          </a:p>
          <a:p>
            <a:pPr marL="342900" indent="-342900">
              <a:buFontTx/>
              <a:buChar char="-"/>
            </a:pPr>
            <a:r>
              <a:rPr lang="en-US" sz="1800" dirty="0"/>
              <a:t>A course includes one or more subjects underneath it. Each course may contain Certification Test &amp; Quick Test. </a:t>
            </a:r>
          </a:p>
          <a:p>
            <a:pPr marL="342900" indent="-342900">
              <a:buFontTx/>
              <a:buChar char="-"/>
            </a:pPr>
            <a:endParaRPr lang="en-US" sz="1800" dirty="0"/>
          </a:p>
          <a:p>
            <a:r>
              <a:rPr lang="en-US" sz="1800" dirty="0"/>
              <a:t># SUBJECT CREATION </a:t>
            </a:r>
          </a:p>
          <a:p>
            <a:pPr marL="342900" indent="-342900">
              <a:buFontTx/>
              <a:buChar char="-"/>
            </a:pPr>
            <a:r>
              <a:rPr lang="en-US" sz="1800" dirty="0"/>
              <a:t>A subject includes one or more scripts, video-contents.it. Each subject may contain Certification Test &amp; Quick Test too. </a:t>
            </a:r>
            <a:r>
              <a:rPr lang="en-US" sz="2000" dirty="0"/>
              <a:t/>
            </a:r>
            <a:br>
              <a:rPr lang="en-US" sz="2000" dirty="0"/>
            </a:br>
            <a:endParaRPr lang="en-US" sz="2000" dirty="0" smtClean="0"/>
          </a:p>
        </p:txBody>
      </p:sp>
      <p:sp>
        <p:nvSpPr>
          <p:cNvPr id="26" name="Google Shape;289;p17"/>
          <p:cNvSpPr txBox="1"/>
          <p:nvPr/>
        </p:nvSpPr>
        <p:spPr>
          <a:xfrm>
            <a:off x="9269511" y="219075"/>
            <a:ext cx="6369154" cy="895675"/>
          </a:xfrm>
          <a:prstGeom prst="rect">
            <a:avLst/>
          </a:prstGeom>
          <a:noFill/>
          <a:ln>
            <a:noFill/>
          </a:ln>
        </p:spPr>
        <p:txBody>
          <a:bodyPr spcFirstLastPara="1" wrap="square" lIns="0" tIns="48875" rIns="0" bIns="0" anchor="t" anchorCtr="0">
            <a:noAutofit/>
          </a:bodyPr>
          <a:lstStyle/>
          <a:p>
            <a:pPr marL="12700" marR="5080" lvl="0" indent="0" algn="l" rtl="0">
              <a:lnSpc>
                <a:spcPct val="108181"/>
              </a:lnSpc>
              <a:spcBef>
                <a:spcPts val="0"/>
              </a:spcBef>
              <a:spcAft>
                <a:spcPts val="0"/>
              </a:spcAft>
              <a:buNone/>
            </a:pPr>
            <a:r>
              <a:rPr lang="en-GB" sz="4400" b="1" u="sng" dirty="0" smtClean="0">
                <a:solidFill>
                  <a:schemeClr val="bg2">
                    <a:lumMod val="60000"/>
                    <a:lumOff val="40000"/>
                  </a:schemeClr>
                </a:solidFill>
                <a:latin typeface="Trebuchet MS"/>
                <a:ea typeface="Trebuchet MS"/>
                <a:cs typeface="Trebuchet MS"/>
                <a:sym typeface="Trebuchet MS"/>
              </a:rPr>
              <a:t>Features : Admin Panel</a:t>
            </a:r>
            <a:endParaRPr sz="4400" b="0" i="0" u="sng" dirty="0">
              <a:solidFill>
                <a:schemeClr val="bg2">
                  <a:lumMod val="60000"/>
                  <a:lumOff val="40000"/>
                </a:schemeClr>
              </a:solidFill>
              <a:latin typeface="Trebuchet MS"/>
              <a:ea typeface="Trebuchet MS"/>
              <a:cs typeface="Trebuchet MS"/>
              <a:sym typeface="Trebuchet M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63" y="797851"/>
            <a:ext cx="1705720" cy="170572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5" y="8858892"/>
            <a:ext cx="3327370" cy="932395"/>
          </a:xfrm>
          <a:prstGeom prst="rect">
            <a:avLst/>
          </a:prstGeom>
        </p:spPr>
      </p:pic>
    </p:spTree>
    <p:extLst>
      <p:ext uri="{BB962C8B-B14F-4D97-AF65-F5344CB8AC3E}">
        <p14:creationId xmlns:p14="http://schemas.microsoft.com/office/powerpoint/2010/main" val="27413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17"/>
          <p:cNvSpPr/>
          <p:nvPr/>
        </p:nvSpPr>
        <p:spPr>
          <a:xfrm>
            <a:off x="7083692" y="219484"/>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7"/>
          <p:cNvSpPr/>
          <p:nvPr/>
        </p:nvSpPr>
        <p:spPr>
          <a:xfrm>
            <a:off x="223837"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7"/>
          <p:cNvSpPr/>
          <p:nvPr/>
        </p:nvSpPr>
        <p:spPr>
          <a:xfrm>
            <a:off x="18511838"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7"/>
          <p:cNvSpPr txBox="1"/>
          <p:nvPr/>
        </p:nvSpPr>
        <p:spPr>
          <a:xfrm>
            <a:off x="428625" y="2841978"/>
            <a:ext cx="5105237" cy="3219506"/>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6600" b="1" dirty="0">
                <a:solidFill>
                  <a:srgbClr val="0070C0"/>
                </a:solidFill>
                <a:latin typeface="Trebuchet MS"/>
                <a:ea typeface="Trebuchet MS"/>
                <a:cs typeface="Trebuchet MS"/>
                <a:sym typeface="Trebuchet MS"/>
              </a:rPr>
              <a:t>Learning </a:t>
            </a:r>
            <a:r>
              <a:rPr lang="en-GB" sz="6600" b="1" dirty="0" smtClean="0">
                <a:solidFill>
                  <a:srgbClr val="111B1D"/>
                </a:solidFill>
                <a:latin typeface="Trebuchet MS"/>
                <a:ea typeface="Trebuchet MS"/>
                <a:cs typeface="Trebuchet MS"/>
                <a:sym typeface="Trebuchet MS"/>
              </a:rPr>
              <a:t>Management System</a:t>
            </a:r>
            <a:endParaRPr sz="6600" b="0" i="0" dirty="0">
              <a:solidFill>
                <a:srgbClr val="111B1D"/>
              </a:solidFill>
              <a:latin typeface="Trebuchet MS"/>
              <a:ea typeface="Trebuchet MS"/>
              <a:cs typeface="Trebuchet MS"/>
              <a:sym typeface="Trebuchet MS"/>
            </a:endParaRPr>
          </a:p>
        </p:txBody>
      </p:sp>
      <p:sp>
        <p:nvSpPr>
          <p:cNvPr id="34" name="Google Shape;250;p16"/>
          <p:cNvSpPr txBox="1"/>
          <p:nvPr/>
        </p:nvSpPr>
        <p:spPr>
          <a:xfrm>
            <a:off x="7269480" y="1275073"/>
            <a:ext cx="11145521" cy="8920487"/>
          </a:xfrm>
          <a:prstGeom prst="rect">
            <a:avLst/>
          </a:prstGeom>
          <a:noFill/>
          <a:ln>
            <a:noFill/>
          </a:ln>
        </p:spPr>
        <p:txBody>
          <a:bodyPr spcFirstLastPara="1" wrap="square" lIns="0" tIns="12050" rIns="0" bIns="0" anchor="t" anchorCtr="0">
            <a:noAutofit/>
          </a:bodyPr>
          <a:lstStyle/>
          <a:p>
            <a:pPr marL="342900" indent="-342900">
              <a:buFontTx/>
              <a:buChar char="-"/>
            </a:pPr>
            <a:endParaRPr lang="en-US" sz="1800" dirty="0"/>
          </a:p>
          <a:p>
            <a:r>
              <a:rPr lang="en-US" sz="1800" dirty="0"/>
              <a:t># QUICK TEST CREATION </a:t>
            </a:r>
          </a:p>
          <a:p>
            <a:pPr marL="342900" indent="-342900">
              <a:buFontTx/>
              <a:buChar char="-"/>
            </a:pPr>
            <a:r>
              <a:rPr lang="en-US" sz="1800" dirty="0" smtClean="0"/>
              <a:t>Usually</a:t>
            </a:r>
            <a:r>
              <a:rPr lang="en-US" sz="1800" dirty="0"/>
              <a:t>, quick-test contains 5-10 questions. </a:t>
            </a:r>
            <a:endParaRPr lang="en-US" sz="1800" dirty="0" smtClean="0"/>
          </a:p>
          <a:p>
            <a:pPr marL="342900" indent="-342900">
              <a:buFontTx/>
              <a:buChar char="-"/>
            </a:pPr>
            <a:r>
              <a:rPr lang="en-US" sz="1800" dirty="0" smtClean="0"/>
              <a:t>Admin </a:t>
            </a:r>
            <a:r>
              <a:rPr lang="en-US" sz="1800" dirty="0"/>
              <a:t>can prepare series of questions for a question bank. </a:t>
            </a:r>
            <a:endParaRPr lang="en-US" sz="1800" dirty="0" smtClean="0"/>
          </a:p>
          <a:p>
            <a:pPr marL="342900" indent="-342900">
              <a:buFontTx/>
              <a:buChar char="-"/>
            </a:pPr>
            <a:r>
              <a:rPr lang="en-US" sz="1800" dirty="0" smtClean="0"/>
              <a:t>Questions </a:t>
            </a:r>
            <a:r>
              <a:rPr lang="en-US" sz="1800" dirty="0"/>
              <a:t>from different sets are served from these question-banks. </a:t>
            </a:r>
            <a:endParaRPr lang="en-US" sz="1800" dirty="0" smtClean="0"/>
          </a:p>
          <a:p>
            <a:pPr marL="342900" indent="-342900">
              <a:buFontTx/>
              <a:buChar char="-"/>
            </a:pPr>
            <a:r>
              <a:rPr lang="en-US" sz="1800" dirty="0" smtClean="0"/>
              <a:t>Questions </a:t>
            </a:r>
            <a:r>
              <a:rPr lang="en-US" sz="1800" dirty="0"/>
              <a:t>can be uploaded via excel file for a bulk uploads. </a:t>
            </a:r>
            <a:endParaRPr lang="en-US" sz="1800" dirty="0" smtClean="0"/>
          </a:p>
          <a:p>
            <a:pPr marL="342900" indent="-342900">
              <a:buFontTx/>
              <a:buChar char="-"/>
            </a:pPr>
            <a:r>
              <a:rPr lang="en-US" sz="1800" dirty="0" smtClean="0"/>
              <a:t>Admin </a:t>
            </a:r>
            <a:r>
              <a:rPr lang="en-US" sz="1800" dirty="0"/>
              <a:t>can set how many times learner can attempt a quick-test through quota process. - Admin can set how many questions should be shown to learner for a quick-test. For an example, question-banks may contain 100 questions, but only 10 randomized questions can be set for a quick-test. </a:t>
            </a:r>
            <a:endParaRPr lang="en-US" sz="1800" dirty="0" smtClean="0"/>
          </a:p>
          <a:p>
            <a:pPr marL="342900" indent="-342900">
              <a:buFontTx/>
              <a:buChar char="-"/>
            </a:pPr>
            <a:endParaRPr lang="en-US" sz="1800" dirty="0"/>
          </a:p>
          <a:p>
            <a:endParaRPr lang="en-US" sz="1800" dirty="0" smtClean="0"/>
          </a:p>
          <a:p>
            <a:endParaRPr lang="en-US" sz="1800" dirty="0"/>
          </a:p>
          <a:p>
            <a:endParaRPr lang="en-US" sz="1800" dirty="0" smtClean="0"/>
          </a:p>
          <a:p>
            <a:endParaRPr lang="en-US" sz="1800" dirty="0" smtClean="0"/>
          </a:p>
          <a:p>
            <a:endParaRPr lang="en-US" sz="1800" dirty="0"/>
          </a:p>
          <a:p>
            <a:endParaRPr lang="en-US" sz="1800" dirty="0" smtClean="0"/>
          </a:p>
          <a:p>
            <a:endParaRPr lang="en-US" sz="1800" dirty="0"/>
          </a:p>
          <a:p>
            <a:endParaRPr lang="en-US" sz="1800" dirty="0" smtClean="0"/>
          </a:p>
        </p:txBody>
      </p:sp>
      <p:sp>
        <p:nvSpPr>
          <p:cNvPr id="26" name="Google Shape;289;p17"/>
          <p:cNvSpPr txBox="1"/>
          <p:nvPr/>
        </p:nvSpPr>
        <p:spPr>
          <a:xfrm>
            <a:off x="9269511" y="219075"/>
            <a:ext cx="6648776" cy="895675"/>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4400" b="1" u="sng" dirty="0">
                <a:solidFill>
                  <a:schemeClr val="bg2">
                    <a:lumMod val="60000"/>
                    <a:lumOff val="40000"/>
                  </a:schemeClr>
                </a:solidFill>
                <a:latin typeface="Trebuchet MS"/>
                <a:ea typeface="Trebuchet MS"/>
                <a:cs typeface="Trebuchet MS"/>
                <a:sym typeface="Trebuchet MS"/>
              </a:rPr>
              <a:t>Features : Admin Panel</a:t>
            </a:r>
            <a:endParaRPr lang="en-GB" sz="4400" u="sng" dirty="0">
              <a:solidFill>
                <a:schemeClr val="bg2">
                  <a:lumMod val="60000"/>
                  <a:lumOff val="40000"/>
                </a:schemeClr>
              </a:solidFill>
              <a:latin typeface="Trebuchet MS"/>
              <a:ea typeface="Trebuchet MS"/>
              <a:cs typeface="Trebuchet MS"/>
              <a:sym typeface="Trebuchet M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63" y="797851"/>
            <a:ext cx="1705720" cy="170572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5686" y="4253626"/>
            <a:ext cx="6956736" cy="558536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64" y="8906591"/>
            <a:ext cx="3327370" cy="932395"/>
          </a:xfrm>
          <a:prstGeom prst="rect">
            <a:avLst/>
          </a:prstGeom>
        </p:spPr>
      </p:pic>
    </p:spTree>
    <p:extLst>
      <p:ext uri="{BB962C8B-B14F-4D97-AF65-F5344CB8AC3E}">
        <p14:creationId xmlns:p14="http://schemas.microsoft.com/office/powerpoint/2010/main" val="28247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17"/>
          <p:cNvSpPr/>
          <p:nvPr/>
        </p:nvSpPr>
        <p:spPr>
          <a:xfrm>
            <a:off x="7083692" y="219484"/>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7"/>
          <p:cNvSpPr/>
          <p:nvPr/>
        </p:nvSpPr>
        <p:spPr>
          <a:xfrm>
            <a:off x="223837"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7"/>
          <p:cNvSpPr/>
          <p:nvPr/>
        </p:nvSpPr>
        <p:spPr>
          <a:xfrm>
            <a:off x="18511838"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7"/>
          <p:cNvSpPr txBox="1"/>
          <p:nvPr/>
        </p:nvSpPr>
        <p:spPr>
          <a:xfrm>
            <a:off x="428625" y="2841978"/>
            <a:ext cx="5105237" cy="3219506"/>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6600" b="1" dirty="0">
                <a:solidFill>
                  <a:srgbClr val="0070C0"/>
                </a:solidFill>
                <a:latin typeface="Trebuchet MS"/>
                <a:ea typeface="Trebuchet MS"/>
                <a:cs typeface="Trebuchet MS"/>
                <a:sym typeface="Trebuchet MS"/>
              </a:rPr>
              <a:t>Learning </a:t>
            </a:r>
            <a:r>
              <a:rPr lang="en-GB" sz="6600" b="1" dirty="0" smtClean="0">
                <a:solidFill>
                  <a:srgbClr val="111B1D"/>
                </a:solidFill>
                <a:latin typeface="Trebuchet MS"/>
                <a:ea typeface="Trebuchet MS"/>
                <a:cs typeface="Trebuchet MS"/>
                <a:sym typeface="Trebuchet MS"/>
              </a:rPr>
              <a:t>Management System</a:t>
            </a:r>
            <a:endParaRPr sz="6600" b="0" i="0" dirty="0">
              <a:solidFill>
                <a:srgbClr val="111B1D"/>
              </a:solidFill>
              <a:latin typeface="Trebuchet MS"/>
              <a:ea typeface="Trebuchet MS"/>
              <a:cs typeface="Trebuchet MS"/>
              <a:sym typeface="Trebuchet MS"/>
            </a:endParaRPr>
          </a:p>
        </p:txBody>
      </p:sp>
      <p:sp>
        <p:nvSpPr>
          <p:cNvPr id="34" name="Google Shape;250;p16"/>
          <p:cNvSpPr txBox="1"/>
          <p:nvPr/>
        </p:nvSpPr>
        <p:spPr>
          <a:xfrm>
            <a:off x="7269480" y="1275073"/>
            <a:ext cx="11145521" cy="8920487"/>
          </a:xfrm>
          <a:prstGeom prst="rect">
            <a:avLst/>
          </a:prstGeom>
          <a:noFill/>
          <a:ln>
            <a:noFill/>
          </a:ln>
        </p:spPr>
        <p:txBody>
          <a:bodyPr spcFirstLastPara="1" wrap="square" lIns="0" tIns="12050" rIns="0" bIns="0" anchor="t" anchorCtr="0">
            <a:noAutofit/>
          </a:bodyPr>
          <a:lstStyle/>
          <a:p>
            <a:r>
              <a:rPr lang="en-US" sz="1800" dirty="0" smtClean="0"/>
              <a:t># </a:t>
            </a:r>
            <a:r>
              <a:rPr lang="en-US" sz="1800" dirty="0"/>
              <a:t>CERTIFICATION TEST CREATION </a:t>
            </a:r>
          </a:p>
          <a:p>
            <a:pPr marL="342900" indent="-342900">
              <a:buFontTx/>
              <a:buChar char="-"/>
            </a:pPr>
            <a:r>
              <a:rPr lang="en-US" sz="1800" dirty="0"/>
              <a:t>Normally, Certification-test contains 30-50 questions.  </a:t>
            </a:r>
          </a:p>
          <a:p>
            <a:pPr marL="342900" indent="-342900">
              <a:buFontTx/>
              <a:buChar char="-"/>
            </a:pPr>
            <a:r>
              <a:rPr lang="en-US" sz="1800" dirty="0"/>
              <a:t>Admin can prepare series of questions for a question bank. </a:t>
            </a:r>
          </a:p>
          <a:p>
            <a:pPr marL="342900" indent="-342900">
              <a:buFontTx/>
              <a:buChar char="-"/>
            </a:pPr>
            <a:r>
              <a:rPr lang="en-US" sz="1800" dirty="0"/>
              <a:t>Questions can be uploaded via excel file for a bulk uploads. </a:t>
            </a:r>
          </a:p>
          <a:p>
            <a:pPr marL="342900" indent="-342900">
              <a:buFontTx/>
              <a:buChar char="-"/>
            </a:pPr>
            <a:r>
              <a:rPr lang="en-US" sz="1800" dirty="0"/>
              <a:t>Admin can set how many times learner can attempt a certification </a:t>
            </a:r>
          </a:p>
          <a:p>
            <a:pPr marL="342900" indent="-342900">
              <a:buFontTx/>
              <a:buChar char="-"/>
            </a:pPr>
            <a:r>
              <a:rPr lang="en-US" sz="1800" dirty="0"/>
              <a:t>test through quota process. </a:t>
            </a:r>
          </a:p>
          <a:p>
            <a:pPr marL="342900" indent="-342900">
              <a:buFontTx/>
              <a:buChar char="-"/>
            </a:pPr>
            <a:r>
              <a:rPr lang="en-US" sz="1800" dirty="0"/>
              <a:t>Admin can set how many questions should be shown to learner for a quick-test. For an example, question-banks may contain 1500 questions, but only 50 randomized questions can be set for a certification-test. </a:t>
            </a:r>
          </a:p>
          <a:p>
            <a:endParaRPr lang="en-US" sz="1800" dirty="0"/>
          </a:p>
          <a:p>
            <a:r>
              <a:rPr lang="en-US" sz="1800" dirty="0"/>
              <a:t># COURSE ENROLMENT </a:t>
            </a:r>
          </a:p>
          <a:p>
            <a:pPr marL="342900" indent="-342900">
              <a:buFontTx/>
              <a:buChar char="-"/>
            </a:pPr>
            <a:r>
              <a:rPr lang="en-US" sz="1800" dirty="0"/>
              <a:t>Learner can enroll for any course that may contain different subjects underneath it. </a:t>
            </a:r>
          </a:p>
          <a:p>
            <a:pPr marL="342900" indent="-342900">
              <a:buFontTx/>
              <a:buChar char="-"/>
            </a:pPr>
            <a:r>
              <a:rPr lang="en-US" sz="1800" dirty="0"/>
              <a:t>Each subject may have one or more scripts for reading/downloading </a:t>
            </a:r>
          </a:p>
          <a:p>
            <a:pPr marL="342900" indent="-342900">
              <a:buFontTx/>
              <a:buChar char="-"/>
            </a:pPr>
            <a:r>
              <a:rPr lang="en-US" sz="1800" dirty="0"/>
              <a:t>Has video-contents for watching </a:t>
            </a:r>
          </a:p>
          <a:p>
            <a:pPr marL="342900" indent="-342900">
              <a:buFontTx/>
              <a:buChar char="-"/>
            </a:pPr>
            <a:r>
              <a:rPr lang="en-US" sz="1800" dirty="0"/>
              <a:t>Has quick tests and certification tests. </a:t>
            </a:r>
          </a:p>
          <a:p>
            <a:endParaRPr lang="en-US" sz="1800" dirty="0"/>
          </a:p>
          <a:p>
            <a:r>
              <a:rPr lang="en-US" sz="1800" dirty="0"/>
              <a:t># SCRIPTS (READABLE DOCS) </a:t>
            </a:r>
          </a:p>
          <a:p>
            <a:pPr marL="342900" indent="-342900">
              <a:buFontTx/>
              <a:buChar char="-"/>
            </a:pPr>
            <a:r>
              <a:rPr lang="en-US" sz="1800" dirty="0"/>
              <a:t>Learner can read/download scripts in the form of </a:t>
            </a:r>
            <a:r>
              <a:rPr lang="en-US" sz="1800" dirty="0" err="1"/>
              <a:t>docx</a:t>
            </a:r>
            <a:r>
              <a:rPr lang="en-US" sz="1800" dirty="0"/>
              <a:t>, </a:t>
            </a:r>
            <a:r>
              <a:rPr lang="en-US" sz="1800" dirty="0" err="1"/>
              <a:t>ppt</a:t>
            </a:r>
            <a:r>
              <a:rPr lang="en-US" sz="1800" dirty="0"/>
              <a:t> etc. </a:t>
            </a:r>
          </a:p>
          <a:p>
            <a:endParaRPr lang="en-US" sz="1800" dirty="0"/>
          </a:p>
          <a:p>
            <a:r>
              <a:rPr lang="en-US" sz="1800" dirty="0"/>
              <a:t># VIDEO CONTENTS </a:t>
            </a:r>
          </a:p>
          <a:p>
            <a:pPr marL="342900" indent="-342900">
              <a:buFontTx/>
              <a:buChar char="-"/>
            </a:pPr>
            <a:r>
              <a:rPr lang="en-US" sz="1800" dirty="0"/>
              <a:t>Learner can watch multiple video-contents in the browsers. </a:t>
            </a:r>
          </a:p>
          <a:p>
            <a:endParaRPr lang="en-US" sz="1800" dirty="0"/>
          </a:p>
          <a:p>
            <a:r>
              <a:rPr lang="en-US" sz="1800" dirty="0"/>
              <a:t># QUICK TEST </a:t>
            </a:r>
          </a:p>
          <a:p>
            <a:r>
              <a:rPr lang="en-US" sz="1800" dirty="0"/>
              <a:t>- Learner can take part in quick-tests, which often has 5-10 questions to answer under 2-5 minutes.  - Each question in the quiz is of multiple-choice format.</a:t>
            </a:r>
          </a:p>
          <a:p>
            <a:pPr marL="342900" indent="-342900">
              <a:buFontTx/>
              <a:buChar char="-"/>
            </a:pPr>
            <a:endParaRPr lang="en-US" sz="1800" dirty="0"/>
          </a:p>
          <a:p>
            <a:endParaRPr lang="en-US" sz="1800" dirty="0" smtClean="0"/>
          </a:p>
          <a:p>
            <a:endParaRPr lang="en-US" sz="1800" dirty="0"/>
          </a:p>
          <a:p>
            <a:endParaRPr lang="en-US" sz="1800" dirty="0" smtClean="0"/>
          </a:p>
          <a:p>
            <a:endParaRPr lang="en-US" sz="1800" dirty="0" smtClean="0"/>
          </a:p>
          <a:p>
            <a:endParaRPr lang="en-US" sz="1800" dirty="0"/>
          </a:p>
          <a:p>
            <a:endParaRPr lang="en-US" sz="1800" dirty="0" smtClean="0"/>
          </a:p>
          <a:p>
            <a:endParaRPr lang="en-US" sz="1800" dirty="0"/>
          </a:p>
          <a:p>
            <a:endParaRPr lang="en-US" sz="1800" dirty="0" smtClean="0"/>
          </a:p>
        </p:txBody>
      </p:sp>
      <p:sp>
        <p:nvSpPr>
          <p:cNvPr id="26" name="Google Shape;289;p17"/>
          <p:cNvSpPr txBox="1"/>
          <p:nvPr/>
        </p:nvSpPr>
        <p:spPr>
          <a:xfrm>
            <a:off x="9269511" y="219075"/>
            <a:ext cx="6648776" cy="895675"/>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4400" b="1" u="sng" dirty="0">
                <a:solidFill>
                  <a:schemeClr val="bg2">
                    <a:lumMod val="60000"/>
                    <a:lumOff val="40000"/>
                  </a:schemeClr>
                </a:solidFill>
                <a:latin typeface="Trebuchet MS"/>
                <a:ea typeface="Trebuchet MS"/>
                <a:cs typeface="Trebuchet MS"/>
                <a:sym typeface="Trebuchet MS"/>
              </a:rPr>
              <a:t>Features : Admin Panel</a:t>
            </a:r>
            <a:endParaRPr lang="en-GB" sz="4400" u="sng" dirty="0">
              <a:solidFill>
                <a:schemeClr val="bg2">
                  <a:lumMod val="60000"/>
                  <a:lumOff val="40000"/>
                </a:schemeClr>
              </a:solidFill>
              <a:latin typeface="Trebuchet MS"/>
              <a:ea typeface="Trebuchet MS"/>
              <a:cs typeface="Trebuchet MS"/>
              <a:sym typeface="Trebuchet M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63" y="797851"/>
            <a:ext cx="1705720" cy="170572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Tree>
    <p:extLst>
      <p:ext uri="{BB962C8B-B14F-4D97-AF65-F5344CB8AC3E}">
        <p14:creationId xmlns:p14="http://schemas.microsoft.com/office/powerpoint/2010/main" val="381229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17"/>
          <p:cNvSpPr/>
          <p:nvPr/>
        </p:nvSpPr>
        <p:spPr>
          <a:xfrm>
            <a:off x="7083692" y="219484"/>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7"/>
          <p:cNvSpPr/>
          <p:nvPr/>
        </p:nvSpPr>
        <p:spPr>
          <a:xfrm>
            <a:off x="223837"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7"/>
          <p:cNvSpPr/>
          <p:nvPr/>
        </p:nvSpPr>
        <p:spPr>
          <a:xfrm>
            <a:off x="18511838"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7"/>
          <p:cNvSpPr txBox="1"/>
          <p:nvPr/>
        </p:nvSpPr>
        <p:spPr>
          <a:xfrm>
            <a:off x="428625" y="2841978"/>
            <a:ext cx="5105237" cy="3219506"/>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6600" b="1" dirty="0">
                <a:solidFill>
                  <a:srgbClr val="0070C0"/>
                </a:solidFill>
                <a:latin typeface="Trebuchet MS"/>
                <a:ea typeface="Trebuchet MS"/>
                <a:cs typeface="Trebuchet MS"/>
                <a:sym typeface="Trebuchet MS"/>
              </a:rPr>
              <a:t>Learning </a:t>
            </a:r>
            <a:r>
              <a:rPr lang="en-GB" sz="6600" b="1" dirty="0" smtClean="0">
                <a:solidFill>
                  <a:srgbClr val="111B1D"/>
                </a:solidFill>
                <a:latin typeface="Trebuchet MS"/>
                <a:ea typeface="Trebuchet MS"/>
                <a:cs typeface="Trebuchet MS"/>
                <a:sym typeface="Trebuchet MS"/>
              </a:rPr>
              <a:t>Management System</a:t>
            </a:r>
            <a:endParaRPr sz="6600" b="0" i="0" dirty="0">
              <a:solidFill>
                <a:srgbClr val="111B1D"/>
              </a:solidFill>
              <a:latin typeface="Trebuchet MS"/>
              <a:ea typeface="Trebuchet MS"/>
              <a:cs typeface="Trebuchet MS"/>
              <a:sym typeface="Trebuchet MS"/>
            </a:endParaRPr>
          </a:p>
        </p:txBody>
      </p:sp>
      <p:sp>
        <p:nvSpPr>
          <p:cNvPr id="34" name="Google Shape;250;p16"/>
          <p:cNvSpPr txBox="1"/>
          <p:nvPr/>
        </p:nvSpPr>
        <p:spPr>
          <a:xfrm>
            <a:off x="7531044" y="1114750"/>
            <a:ext cx="10423906" cy="9396087"/>
          </a:xfrm>
          <a:prstGeom prst="rect">
            <a:avLst/>
          </a:prstGeom>
          <a:noFill/>
          <a:ln>
            <a:noFill/>
          </a:ln>
        </p:spPr>
        <p:txBody>
          <a:bodyPr spcFirstLastPara="1" wrap="square" lIns="0" tIns="12050" rIns="0" bIns="0" anchor="t" anchorCtr="0">
            <a:noAutofit/>
          </a:bodyPr>
          <a:lstStyle/>
          <a:p>
            <a:endParaRPr lang="en-US" sz="1800" dirty="0"/>
          </a:p>
          <a:p>
            <a:r>
              <a:rPr lang="en-US" sz="1800" dirty="0" smtClean="0"/>
              <a:t># UPLOAD SCRIPTS  </a:t>
            </a:r>
          </a:p>
          <a:p>
            <a:pPr marL="342900" indent="-342900">
              <a:buFontTx/>
              <a:buChar char="-"/>
            </a:pPr>
            <a:r>
              <a:rPr lang="en-US" sz="1800" dirty="0" smtClean="0"/>
              <a:t>Admin can upload scripts (i.e. </a:t>
            </a:r>
            <a:r>
              <a:rPr lang="en-US" sz="1800" dirty="0" err="1" smtClean="0"/>
              <a:t>docx</a:t>
            </a:r>
            <a:r>
              <a:rPr lang="en-US" sz="1800" dirty="0" smtClean="0"/>
              <a:t>, </a:t>
            </a:r>
            <a:r>
              <a:rPr lang="en-US" sz="1800" dirty="0" err="1" smtClean="0"/>
              <a:t>ppt</a:t>
            </a:r>
            <a:r>
              <a:rPr lang="en-US" sz="1800" dirty="0" smtClean="0"/>
              <a:t>) for learners to download and study. </a:t>
            </a:r>
          </a:p>
          <a:p>
            <a:endParaRPr lang="en-US" sz="1800" dirty="0" smtClean="0"/>
          </a:p>
          <a:p>
            <a:r>
              <a:rPr lang="en-US" sz="1800" dirty="0" smtClean="0"/>
              <a:t># UPLOAD VIDEO-MATERIALS </a:t>
            </a:r>
          </a:p>
          <a:p>
            <a:pPr marL="285750" indent="-285750">
              <a:buFontTx/>
              <a:buChar char="-"/>
            </a:pPr>
            <a:r>
              <a:rPr lang="en-US" sz="1800" dirty="0" smtClean="0"/>
              <a:t>Admin can upload video-materials for learners to watch it online. </a:t>
            </a:r>
          </a:p>
          <a:p>
            <a:endParaRPr lang="en-US" sz="1800" dirty="0"/>
          </a:p>
          <a:p>
            <a:r>
              <a:rPr lang="en-US" sz="1800" dirty="0" smtClean="0"/>
              <a:t># </a:t>
            </a:r>
            <a:r>
              <a:rPr lang="en-US" sz="1800" dirty="0"/>
              <a:t>CERTIFICATION TEST </a:t>
            </a:r>
          </a:p>
          <a:p>
            <a:pPr marL="342900" indent="-342900">
              <a:buFontTx/>
              <a:buChar char="-"/>
            </a:pPr>
            <a:r>
              <a:rPr lang="en-US" sz="1800" dirty="0"/>
              <a:t>After giving an exam, the certificate will generate automatically for the user. </a:t>
            </a:r>
          </a:p>
          <a:p>
            <a:endParaRPr lang="en-US" sz="1800" dirty="0" smtClean="0"/>
          </a:p>
          <a:p>
            <a:endParaRPr lang="en-US" sz="1800" dirty="0" smtClean="0"/>
          </a:p>
        </p:txBody>
      </p:sp>
      <p:sp>
        <p:nvSpPr>
          <p:cNvPr id="26" name="Google Shape;289;p17"/>
          <p:cNvSpPr txBox="1"/>
          <p:nvPr/>
        </p:nvSpPr>
        <p:spPr>
          <a:xfrm>
            <a:off x="9269511" y="219075"/>
            <a:ext cx="7022264" cy="895675"/>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4400" b="1" u="sng" dirty="0">
                <a:solidFill>
                  <a:schemeClr val="bg2">
                    <a:lumMod val="60000"/>
                    <a:lumOff val="40000"/>
                  </a:schemeClr>
                </a:solidFill>
                <a:latin typeface="Trebuchet MS"/>
                <a:ea typeface="Trebuchet MS"/>
                <a:cs typeface="Trebuchet MS"/>
                <a:sym typeface="Trebuchet MS"/>
              </a:rPr>
              <a:t>Features : </a:t>
            </a:r>
            <a:r>
              <a:rPr lang="en-GB" sz="4400" b="1" u="sng" dirty="0" smtClean="0">
                <a:solidFill>
                  <a:schemeClr val="bg2">
                    <a:lumMod val="60000"/>
                    <a:lumOff val="40000"/>
                  </a:schemeClr>
                </a:solidFill>
                <a:latin typeface="Trebuchet MS"/>
                <a:ea typeface="Trebuchet MS"/>
                <a:cs typeface="Trebuchet MS"/>
                <a:sym typeface="Trebuchet MS"/>
              </a:rPr>
              <a:t>Learner </a:t>
            </a:r>
            <a:r>
              <a:rPr lang="en-GB" sz="4400" b="1" u="sng" dirty="0">
                <a:solidFill>
                  <a:schemeClr val="bg2">
                    <a:lumMod val="60000"/>
                    <a:lumOff val="40000"/>
                  </a:schemeClr>
                </a:solidFill>
                <a:latin typeface="Trebuchet MS"/>
                <a:ea typeface="Trebuchet MS"/>
                <a:cs typeface="Trebuchet MS"/>
                <a:sym typeface="Trebuchet MS"/>
              </a:rPr>
              <a:t>Panel</a:t>
            </a:r>
            <a:endParaRPr lang="en-GB" sz="4400" u="sng" dirty="0">
              <a:solidFill>
                <a:schemeClr val="bg2">
                  <a:lumMod val="60000"/>
                  <a:lumOff val="40000"/>
                </a:schemeClr>
              </a:solidFill>
              <a:latin typeface="Trebuchet MS"/>
              <a:ea typeface="Trebuchet MS"/>
              <a:cs typeface="Trebuchet MS"/>
              <a:sym typeface="Trebuchet M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63" y="797851"/>
            <a:ext cx="1705720" cy="17057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249" y="4477594"/>
            <a:ext cx="7031739" cy="496148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Tree>
    <p:extLst>
      <p:ext uri="{BB962C8B-B14F-4D97-AF65-F5344CB8AC3E}">
        <p14:creationId xmlns:p14="http://schemas.microsoft.com/office/powerpoint/2010/main" val="28469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17"/>
          <p:cNvSpPr/>
          <p:nvPr/>
        </p:nvSpPr>
        <p:spPr>
          <a:xfrm>
            <a:off x="7083692" y="219484"/>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7"/>
          <p:cNvSpPr/>
          <p:nvPr/>
        </p:nvSpPr>
        <p:spPr>
          <a:xfrm>
            <a:off x="223837"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7"/>
          <p:cNvSpPr/>
          <p:nvPr/>
        </p:nvSpPr>
        <p:spPr>
          <a:xfrm>
            <a:off x="18511838"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7"/>
          <p:cNvSpPr txBox="1"/>
          <p:nvPr/>
        </p:nvSpPr>
        <p:spPr>
          <a:xfrm>
            <a:off x="428625" y="2841978"/>
            <a:ext cx="5105237" cy="3219506"/>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6600" b="1" dirty="0">
                <a:solidFill>
                  <a:srgbClr val="0070C0"/>
                </a:solidFill>
                <a:latin typeface="Trebuchet MS"/>
                <a:ea typeface="Trebuchet MS"/>
                <a:cs typeface="Trebuchet MS"/>
                <a:sym typeface="Trebuchet MS"/>
              </a:rPr>
              <a:t>Learning </a:t>
            </a:r>
            <a:r>
              <a:rPr lang="en-GB" sz="6600" b="1" dirty="0" smtClean="0">
                <a:solidFill>
                  <a:srgbClr val="111B1D"/>
                </a:solidFill>
                <a:latin typeface="Trebuchet MS"/>
                <a:ea typeface="Trebuchet MS"/>
                <a:cs typeface="Trebuchet MS"/>
                <a:sym typeface="Trebuchet MS"/>
              </a:rPr>
              <a:t>Management System</a:t>
            </a:r>
            <a:endParaRPr sz="6600" b="0" i="0" dirty="0">
              <a:solidFill>
                <a:srgbClr val="111B1D"/>
              </a:solidFill>
              <a:latin typeface="Trebuchet MS"/>
              <a:ea typeface="Trebuchet MS"/>
              <a:cs typeface="Trebuchet MS"/>
              <a:sym typeface="Trebuchet MS"/>
            </a:endParaRPr>
          </a:p>
        </p:txBody>
      </p:sp>
      <p:sp>
        <p:nvSpPr>
          <p:cNvPr id="34" name="Google Shape;250;p16"/>
          <p:cNvSpPr txBox="1"/>
          <p:nvPr/>
        </p:nvSpPr>
        <p:spPr>
          <a:xfrm>
            <a:off x="7531044" y="1114750"/>
            <a:ext cx="10423906" cy="9272918"/>
          </a:xfrm>
          <a:prstGeom prst="rect">
            <a:avLst/>
          </a:prstGeom>
          <a:noFill/>
          <a:ln>
            <a:noFill/>
          </a:ln>
        </p:spPr>
        <p:txBody>
          <a:bodyPr spcFirstLastPara="1" wrap="square" lIns="0" tIns="12050" rIns="0" bIns="0" anchor="t" anchorCtr="0">
            <a:noAutofit/>
          </a:bodyPr>
          <a:lstStyle/>
          <a:p>
            <a:endParaRPr lang="en-US" sz="1800" dirty="0" smtClean="0"/>
          </a:p>
          <a:p>
            <a:r>
              <a:rPr lang="en-US" sz="1800" dirty="0" smtClean="0"/>
              <a:t># </a:t>
            </a:r>
            <a:r>
              <a:rPr lang="en-US" sz="1800" dirty="0"/>
              <a:t>RESULT SUMMARY </a:t>
            </a:r>
            <a:endParaRPr lang="en-US" sz="1800" dirty="0" smtClean="0"/>
          </a:p>
          <a:p>
            <a:endParaRPr lang="en-US" sz="1800" dirty="0"/>
          </a:p>
          <a:p>
            <a:pPr marL="285750" indent="-285750">
              <a:buFontTx/>
              <a:buChar char="-"/>
            </a:pPr>
            <a:r>
              <a:rPr lang="en-US" sz="1800" dirty="0" smtClean="0"/>
              <a:t>Regardless </a:t>
            </a:r>
            <a:r>
              <a:rPr lang="en-US" sz="1800" dirty="0"/>
              <a:t>any quick-test or certificate exam, learner will be shown test-results with correct and wrongs answers.  </a:t>
            </a:r>
            <a:endParaRPr lang="en-US" sz="1800" dirty="0" smtClean="0"/>
          </a:p>
          <a:p>
            <a:pPr marL="285750" indent="-285750">
              <a:buFontTx/>
              <a:buChar char="-"/>
            </a:pPr>
            <a:r>
              <a:rPr lang="en-US" sz="1800" dirty="0" smtClean="0"/>
              <a:t>It </a:t>
            </a:r>
            <a:r>
              <a:rPr lang="en-US" sz="1800" dirty="0"/>
              <a:t>shows summary of his/her success rate. </a:t>
            </a:r>
            <a:endParaRPr lang="en-US" sz="1800" dirty="0" smtClean="0"/>
          </a:p>
          <a:p>
            <a:pPr marL="285750" indent="-285750">
              <a:buFontTx/>
              <a:buChar char="-"/>
            </a:pPr>
            <a:r>
              <a:rPr lang="en-US" sz="1800" dirty="0" smtClean="0"/>
              <a:t>Learner </a:t>
            </a:r>
            <a:r>
              <a:rPr lang="en-US" sz="1800" dirty="0"/>
              <a:t>can be directed to particular segment of a video (e.g. 10 min 7 sec) to explain where the answers are discussed if tests are taken under a video-content. </a:t>
            </a:r>
            <a:endParaRPr lang="en-US" sz="1800" dirty="0" smtClean="0"/>
          </a:p>
          <a:p>
            <a:pPr marL="285750" indent="-285750">
              <a:buFontTx/>
              <a:buChar char="-"/>
            </a:pPr>
            <a:r>
              <a:rPr lang="en-US" sz="1800" dirty="0" smtClean="0"/>
              <a:t>It </a:t>
            </a:r>
            <a:r>
              <a:rPr lang="en-US" sz="1800" dirty="0"/>
              <a:t>is also able to provide explanation about correct answers</a:t>
            </a:r>
            <a:r>
              <a:rPr lang="en-US" sz="1800" dirty="0" smtClean="0"/>
              <a:t>.</a:t>
            </a:r>
          </a:p>
          <a:p>
            <a:pPr marL="285750" indent="-285750">
              <a:buFontTx/>
              <a:buChar char="-"/>
            </a:pPr>
            <a:endParaRPr lang="en-US" sz="1800" dirty="0"/>
          </a:p>
          <a:p>
            <a:r>
              <a:rPr lang="en-US" sz="1800" dirty="0"/>
              <a:t/>
            </a:r>
            <a:br>
              <a:rPr lang="en-US" sz="1800" dirty="0"/>
            </a:br>
            <a:endParaRPr lang="en-US" sz="1800" dirty="0"/>
          </a:p>
        </p:txBody>
      </p:sp>
      <p:sp>
        <p:nvSpPr>
          <p:cNvPr id="26" name="Google Shape;289;p17"/>
          <p:cNvSpPr txBox="1"/>
          <p:nvPr/>
        </p:nvSpPr>
        <p:spPr>
          <a:xfrm>
            <a:off x="9269511" y="219075"/>
            <a:ext cx="7022264" cy="895675"/>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4400" b="1" u="sng" dirty="0">
                <a:solidFill>
                  <a:schemeClr val="bg2">
                    <a:lumMod val="60000"/>
                    <a:lumOff val="40000"/>
                  </a:schemeClr>
                </a:solidFill>
                <a:latin typeface="Trebuchet MS"/>
                <a:ea typeface="Trebuchet MS"/>
                <a:cs typeface="Trebuchet MS"/>
                <a:sym typeface="Trebuchet MS"/>
              </a:rPr>
              <a:t>Features : </a:t>
            </a:r>
            <a:r>
              <a:rPr lang="en-GB" sz="4400" b="1" u="sng" dirty="0" smtClean="0">
                <a:solidFill>
                  <a:schemeClr val="bg2">
                    <a:lumMod val="60000"/>
                    <a:lumOff val="40000"/>
                  </a:schemeClr>
                </a:solidFill>
                <a:latin typeface="Trebuchet MS"/>
                <a:ea typeface="Trebuchet MS"/>
                <a:cs typeface="Trebuchet MS"/>
                <a:sym typeface="Trebuchet MS"/>
              </a:rPr>
              <a:t>Learner </a:t>
            </a:r>
            <a:r>
              <a:rPr lang="en-GB" sz="4400" b="1" u="sng" dirty="0">
                <a:solidFill>
                  <a:schemeClr val="bg2">
                    <a:lumMod val="60000"/>
                    <a:lumOff val="40000"/>
                  </a:schemeClr>
                </a:solidFill>
                <a:latin typeface="Trebuchet MS"/>
                <a:ea typeface="Trebuchet MS"/>
                <a:cs typeface="Trebuchet MS"/>
                <a:sym typeface="Trebuchet MS"/>
              </a:rPr>
              <a:t>Panel</a:t>
            </a:r>
            <a:endParaRPr lang="en-GB" sz="4400" u="sng" dirty="0">
              <a:solidFill>
                <a:schemeClr val="bg2">
                  <a:lumMod val="60000"/>
                  <a:lumOff val="40000"/>
                </a:schemeClr>
              </a:solidFill>
              <a:latin typeface="Trebuchet MS"/>
              <a:ea typeface="Trebuchet MS"/>
              <a:cs typeface="Trebuchet MS"/>
              <a:sym typeface="Trebuchet M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63" y="797851"/>
            <a:ext cx="1705720" cy="17057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222" y="3848866"/>
            <a:ext cx="5553550" cy="608408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Tree>
    <p:extLst>
      <p:ext uri="{BB962C8B-B14F-4D97-AF65-F5344CB8AC3E}">
        <p14:creationId xmlns:p14="http://schemas.microsoft.com/office/powerpoint/2010/main" val="2168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17"/>
          <p:cNvSpPr/>
          <p:nvPr/>
        </p:nvSpPr>
        <p:spPr>
          <a:xfrm>
            <a:off x="7083692" y="219484"/>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7"/>
          <p:cNvSpPr/>
          <p:nvPr/>
        </p:nvSpPr>
        <p:spPr>
          <a:xfrm>
            <a:off x="223837"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7"/>
          <p:cNvSpPr/>
          <p:nvPr/>
        </p:nvSpPr>
        <p:spPr>
          <a:xfrm>
            <a:off x="18511838"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7"/>
          <p:cNvSpPr txBox="1"/>
          <p:nvPr/>
        </p:nvSpPr>
        <p:spPr>
          <a:xfrm>
            <a:off x="428625" y="2841978"/>
            <a:ext cx="5105237" cy="3219506"/>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6600" b="1" dirty="0">
                <a:solidFill>
                  <a:srgbClr val="0070C0"/>
                </a:solidFill>
                <a:latin typeface="Trebuchet MS"/>
                <a:ea typeface="Trebuchet MS"/>
                <a:cs typeface="Trebuchet MS"/>
                <a:sym typeface="Trebuchet MS"/>
              </a:rPr>
              <a:t>Learning </a:t>
            </a:r>
            <a:r>
              <a:rPr lang="en-GB" sz="6600" b="1" dirty="0" smtClean="0">
                <a:solidFill>
                  <a:srgbClr val="111B1D"/>
                </a:solidFill>
                <a:latin typeface="Trebuchet MS"/>
                <a:ea typeface="Trebuchet MS"/>
                <a:cs typeface="Trebuchet MS"/>
                <a:sym typeface="Trebuchet MS"/>
              </a:rPr>
              <a:t>Management System</a:t>
            </a:r>
            <a:endParaRPr sz="6600" b="0" i="0" dirty="0">
              <a:solidFill>
                <a:srgbClr val="111B1D"/>
              </a:solidFill>
              <a:latin typeface="Trebuchet MS"/>
              <a:ea typeface="Trebuchet MS"/>
              <a:cs typeface="Trebuchet MS"/>
              <a:sym typeface="Trebuchet MS"/>
            </a:endParaRPr>
          </a:p>
        </p:txBody>
      </p:sp>
      <p:sp>
        <p:nvSpPr>
          <p:cNvPr id="26" name="Google Shape;289;p17"/>
          <p:cNvSpPr txBox="1"/>
          <p:nvPr/>
        </p:nvSpPr>
        <p:spPr>
          <a:xfrm>
            <a:off x="8069528" y="350013"/>
            <a:ext cx="10149891" cy="895675"/>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4400" b="1" u="sng" dirty="0" smtClean="0">
                <a:solidFill>
                  <a:schemeClr val="bg2">
                    <a:lumMod val="60000"/>
                    <a:lumOff val="40000"/>
                  </a:schemeClr>
                </a:solidFill>
                <a:latin typeface="Trebuchet MS"/>
                <a:ea typeface="Trebuchet MS"/>
                <a:cs typeface="Trebuchet MS"/>
                <a:sym typeface="Trebuchet MS"/>
              </a:rPr>
              <a:t>Special Feature for AGENT Banking</a:t>
            </a:r>
            <a:endParaRPr lang="en-GB" sz="4400" u="sng" dirty="0">
              <a:solidFill>
                <a:schemeClr val="bg2">
                  <a:lumMod val="60000"/>
                  <a:lumOff val="40000"/>
                </a:schemeClr>
              </a:solidFill>
              <a:latin typeface="Trebuchet MS"/>
              <a:ea typeface="Trebuchet MS"/>
              <a:cs typeface="Trebuchet MS"/>
              <a:sym typeface="Trebuchet M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63" y="797851"/>
            <a:ext cx="1705720" cy="170572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
        <p:nvSpPr>
          <p:cNvPr id="4" name="Rectangle 3"/>
          <p:cNvSpPr/>
          <p:nvPr/>
        </p:nvSpPr>
        <p:spPr>
          <a:xfrm>
            <a:off x="7979376" y="1245688"/>
            <a:ext cx="9359900" cy="9257534"/>
          </a:xfrm>
          <a:prstGeom prst="rect">
            <a:avLst/>
          </a:prstGeom>
        </p:spPr>
        <p:txBody>
          <a:bodyPr>
            <a:spAutoFit/>
          </a:bodyPr>
          <a:lstStyle/>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 LOGIN AND COURSE ACCESS</a:t>
            </a:r>
          </a:p>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Banking Agents can enroll for any course after login.</a:t>
            </a:r>
          </a:p>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 SCRIPTS (READABLE DOCS)</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Agent/ARO/ASO can read/download scripts in the form of </a:t>
            </a:r>
            <a:r>
              <a:rPr lang="en-US" sz="1800" dirty="0" err="1">
                <a:latin typeface="+mn-lt"/>
                <a:ea typeface="Calibri" panose="020F0502020204030204" pitchFamily="34" charset="0"/>
                <a:cs typeface="Arial" panose="020B0604020202020204" pitchFamily="34" charset="0"/>
              </a:rPr>
              <a:t>docx</a:t>
            </a:r>
            <a:r>
              <a:rPr lang="en-US" sz="1800" dirty="0">
                <a:latin typeface="+mn-lt"/>
                <a:ea typeface="Calibri" panose="020F0502020204030204" pitchFamily="34" charset="0"/>
                <a:cs typeface="Arial" panose="020B0604020202020204" pitchFamily="34" charset="0"/>
              </a:rPr>
              <a:t>, </a:t>
            </a:r>
            <a:r>
              <a:rPr lang="en-US" sz="1800" dirty="0" err="1">
                <a:latin typeface="+mn-lt"/>
                <a:ea typeface="Calibri" panose="020F0502020204030204" pitchFamily="34" charset="0"/>
                <a:cs typeface="Arial" panose="020B0604020202020204" pitchFamily="34" charset="0"/>
              </a:rPr>
              <a:t>ppt</a:t>
            </a:r>
            <a:r>
              <a:rPr lang="en-US" sz="1800" dirty="0">
                <a:latin typeface="+mn-lt"/>
                <a:ea typeface="Calibri" panose="020F0502020204030204" pitchFamily="34" charset="0"/>
                <a:cs typeface="Arial" panose="020B0604020202020204" pitchFamily="34" charset="0"/>
              </a:rPr>
              <a:t> etc.</a:t>
            </a:r>
          </a:p>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 VIDEO CONTENTS</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Agent/ARO/ASO can watch multiple video-contents in the browsers.</a:t>
            </a:r>
          </a:p>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 QUICK TEST</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Agent/ARO/ASO can take part in quick-tests, which often has 5-10 questions to answer under 2-5 minutes. </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Each question in the quiz is of multiple-choice format</a:t>
            </a:r>
            <a:r>
              <a:rPr lang="en-US" sz="1800" dirty="0" smtClean="0">
                <a:latin typeface="+mn-lt"/>
                <a:ea typeface="Calibri" panose="020F0502020204030204" pitchFamily="34" charset="0"/>
                <a:cs typeface="Arial" panose="020B0604020202020204" pitchFamily="34" charset="0"/>
              </a:rPr>
              <a:t>.</a:t>
            </a:r>
            <a:r>
              <a:rPr lang="en-US" sz="1800" dirty="0">
                <a:latin typeface="+mn-lt"/>
                <a:ea typeface="Calibri" panose="020F0502020204030204" pitchFamily="34" charset="0"/>
                <a:cs typeface="Arial" panose="020B0604020202020204" pitchFamily="34" charset="0"/>
              </a:rPr>
              <a:t> </a:t>
            </a:r>
          </a:p>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 CERTIFICATION TEST</a:t>
            </a:r>
          </a:p>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A learner can take part in Certification Tests.  After giving an exam, the certificate will generate automatically for the agent-user. </a:t>
            </a:r>
          </a:p>
          <a:p>
            <a:pPr>
              <a:lnSpc>
                <a:spcPct val="115000"/>
              </a:lnSpc>
              <a:spcBef>
                <a:spcPts val="1000"/>
              </a:spcBef>
              <a:spcAft>
                <a:spcPts val="1000"/>
              </a:spcAft>
            </a:pPr>
            <a:r>
              <a:rPr lang="en-US" sz="1800" dirty="0">
                <a:latin typeface="+mn-lt"/>
                <a:ea typeface="Times New Roman" panose="02020603050405020304" pitchFamily="18" charset="0"/>
                <a:cs typeface="Arial" panose="020B0604020202020204" pitchFamily="34" charset="0"/>
              </a:rPr>
              <a:t># RESULT SUMMARY</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Regardless any quick-test or certificate exam, learner will be shown test-results with correct and wrongs answers. </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It shows summary of his/her success rate.</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Learner can be directed to particular segment of a video (e.g. 10 min 7 sec) to explain where the answers are discussed if tests are taken under a video-content. </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It is also able to provide explanation about correct answers.</a:t>
            </a:r>
          </a:p>
        </p:txBody>
      </p:sp>
    </p:spTree>
    <p:extLst>
      <p:ext uri="{BB962C8B-B14F-4D97-AF65-F5344CB8AC3E}">
        <p14:creationId xmlns:p14="http://schemas.microsoft.com/office/powerpoint/2010/main" val="3549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1" name="Google Shape;271;p17"/>
          <p:cNvSpPr/>
          <p:nvPr/>
        </p:nvSpPr>
        <p:spPr>
          <a:xfrm>
            <a:off x="7083692" y="219484"/>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7"/>
          <p:cNvSpPr/>
          <p:nvPr/>
        </p:nvSpPr>
        <p:spPr>
          <a:xfrm>
            <a:off x="223837"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7"/>
          <p:cNvSpPr/>
          <p:nvPr/>
        </p:nvSpPr>
        <p:spPr>
          <a:xfrm>
            <a:off x="18511838" y="10620375"/>
            <a:ext cx="0" cy="99060"/>
          </a:xfrm>
          <a:custGeom>
            <a:avLst/>
            <a:gdLst/>
            <a:ahLst/>
            <a:cxnLst/>
            <a:rect l="l" t="t" r="r" b="b"/>
            <a:pathLst>
              <a:path w="120000" h="99059" extrusionOk="0">
                <a:moveTo>
                  <a:pt x="0" y="0"/>
                </a:moveTo>
                <a:lnTo>
                  <a:pt x="0" y="9862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7"/>
          <p:cNvSpPr txBox="1"/>
          <p:nvPr/>
        </p:nvSpPr>
        <p:spPr>
          <a:xfrm>
            <a:off x="428625" y="2841978"/>
            <a:ext cx="5105237" cy="3219506"/>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6600" b="1" dirty="0">
                <a:solidFill>
                  <a:srgbClr val="0070C0"/>
                </a:solidFill>
                <a:latin typeface="Trebuchet MS"/>
                <a:ea typeface="Trebuchet MS"/>
                <a:cs typeface="Trebuchet MS"/>
                <a:sym typeface="Trebuchet MS"/>
              </a:rPr>
              <a:t>Learning </a:t>
            </a:r>
            <a:r>
              <a:rPr lang="en-GB" sz="6600" b="1" dirty="0" smtClean="0">
                <a:solidFill>
                  <a:srgbClr val="111B1D"/>
                </a:solidFill>
                <a:latin typeface="Trebuchet MS"/>
                <a:ea typeface="Trebuchet MS"/>
                <a:cs typeface="Trebuchet MS"/>
                <a:sym typeface="Trebuchet MS"/>
              </a:rPr>
              <a:t>Management System</a:t>
            </a:r>
            <a:endParaRPr sz="6600" b="0" i="0" dirty="0">
              <a:solidFill>
                <a:srgbClr val="111B1D"/>
              </a:solidFill>
              <a:latin typeface="Trebuchet MS"/>
              <a:ea typeface="Trebuchet MS"/>
              <a:cs typeface="Trebuchet MS"/>
              <a:sym typeface="Trebuchet MS"/>
            </a:endParaRPr>
          </a:p>
        </p:txBody>
      </p:sp>
      <p:sp>
        <p:nvSpPr>
          <p:cNvPr id="26" name="Google Shape;289;p17"/>
          <p:cNvSpPr txBox="1"/>
          <p:nvPr/>
        </p:nvSpPr>
        <p:spPr>
          <a:xfrm>
            <a:off x="8420961" y="350013"/>
            <a:ext cx="8736563" cy="895675"/>
          </a:xfrm>
          <a:prstGeom prst="rect">
            <a:avLst/>
          </a:prstGeom>
          <a:noFill/>
          <a:ln>
            <a:noFill/>
          </a:ln>
        </p:spPr>
        <p:txBody>
          <a:bodyPr spcFirstLastPara="1" wrap="square" lIns="0" tIns="48875" rIns="0" bIns="0" anchor="t" anchorCtr="0">
            <a:noAutofit/>
          </a:bodyPr>
          <a:lstStyle/>
          <a:p>
            <a:pPr marL="12700" marR="5080" lvl="0">
              <a:lnSpc>
                <a:spcPct val="108181"/>
              </a:lnSpc>
            </a:pPr>
            <a:r>
              <a:rPr lang="en-GB" sz="4400" b="1" u="sng" dirty="0" smtClean="0">
                <a:solidFill>
                  <a:schemeClr val="bg2">
                    <a:lumMod val="60000"/>
                    <a:lumOff val="40000"/>
                  </a:schemeClr>
                </a:solidFill>
                <a:latin typeface="Trebuchet MS"/>
                <a:ea typeface="Trebuchet MS"/>
                <a:cs typeface="Trebuchet MS"/>
                <a:sym typeface="Trebuchet MS"/>
              </a:rPr>
              <a:t>Live Training : Trainer - Trainee</a:t>
            </a:r>
            <a:endParaRPr lang="en-GB" sz="4400" u="sng" dirty="0">
              <a:solidFill>
                <a:schemeClr val="bg2">
                  <a:lumMod val="60000"/>
                  <a:lumOff val="40000"/>
                </a:schemeClr>
              </a:solidFill>
              <a:latin typeface="Trebuchet MS"/>
              <a:ea typeface="Trebuchet MS"/>
              <a:cs typeface="Trebuchet MS"/>
              <a:sym typeface="Trebuchet M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63" y="797851"/>
            <a:ext cx="1705720" cy="170572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
        <p:nvSpPr>
          <p:cNvPr id="4" name="Rectangle 3"/>
          <p:cNvSpPr/>
          <p:nvPr/>
        </p:nvSpPr>
        <p:spPr>
          <a:xfrm>
            <a:off x="8420961" y="2503571"/>
            <a:ext cx="9359900" cy="2516586"/>
          </a:xfrm>
          <a:prstGeom prst="rect">
            <a:avLst/>
          </a:prstGeom>
        </p:spPr>
        <p:txBody>
          <a:bodyPr>
            <a:spAutoFit/>
          </a:bodyPr>
          <a:lstStyle/>
          <a:p>
            <a:pPr>
              <a:lnSpc>
                <a:spcPct val="115000"/>
              </a:lnSpc>
              <a:spcBef>
                <a:spcPts val="1000"/>
              </a:spcBef>
              <a:spcAft>
                <a:spcPts val="1000"/>
              </a:spcAft>
            </a:pPr>
            <a:r>
              <a:rPr lang="en-US" sz="1800" b="1" dirty="0">
                <a:latin typeface="+mn-lt"/>
                <a:ea typeface="Times New Roman" panose="02020603050405020304" pitchFamily="18" charset="0"/>
                <a:cs typeface="Arial" panose="020B0604020202020204" pitchFamily="34" charset="0"/>
              </a:rPr>
              <a:t># LIVE TRAINING </a:t>
            </a:r>
            <a:endParaRPr lang="en-US" sz="1800" dirty="0">
              <a:latin typeface="+mn-lt"/>
              <a:ea typeface="Times New Roman" panose="02020603050405020304" pitchFamily="18"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Trainer can log into a website and start taking live training (zoom live training will be integrated</a:t>
            </a:r>
            <a:r>
              <a:rPr lang="en-US" sz="1800" dirty="0" smtClean="0">
                <a:latin typeface="+mn-lt"/>
                <a:ea typeface="Calibri" panose="020F0502020204030204" pitchFamily="34" charset="0"/>
                <a:cs typeface="Arial" panose="020B0604020202020204" pitchFamily="34" charset="0"/>
              </a:rPr>
              <a:t>)</a:t>
            </a:r>
          </a:p>
          <a:p>
            <a:pPr marL="342900" lvl="0" indent="-342900">
              <a:lnSpc>
                <a:spcPct val="115000"/>
              </a:lnSpc>
              <a:spcAft>
                <a:spcPts val="1000"/>
              </a:spcAft>
              <a:buFont typeface="Calibri" panose="020F0502020204030204" pitchFamily="34" charset="0"/>
              <a:buChar char="-"/>
            </a:pPr>
            <a:r>
              <a:rPr lang="en-US" sz="1800" dirty="0" smtClean="0">
                <a:latin typeface="+mn-lt"/>
                <a:ea typeface="Calibri" panose="020F0502020204030204" pitchFamily="34" charset="0"/>
                <a:cs typeface="Arial" panose="020B0604020202020204" pitchFamily="34" charset="0"/>
              </a:rPr>
              <a:t> Trainee </a:t>
            </a:r>
            <a:r>
              <a:rPr lang="en-US" sz="1800" dirty="0">
                <a:latin typeface="+mn-lt"/>
                <a:ea typeface="Calibri" panose="020F0502020204030204" pitchFamily="34" charset="0"/>
                <a:cs typeface="Arial" panose="020B0604020202020204" pitchFamily="34" charset="0"/>
              </a:rPr>
              <a:t>can join classes/trainings</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Zoom regular features are available</a:t>
            </a:r>
          </a:p>
          <a:p>
            <a:pPr marL="342900" lvl="0" indent="-342900">
              <a:lnSpc>
                <a:spcPct val="115000"/>
              </a:lnSpc>
              <a:spcAft>
                <a:spcPts val="1000"/>
              </a:spcAft>
              <a:buFont typeface="Calibri" panose="020F0502020204030204" pitchFamily="34" charset="0"/>
              <a:buChar char="-"/>
            </a:pPr>
            <a:r>
              <a:rPr lang="en-US" sz="1800" dirty="0">
                <a:latin typeface="+mn-lt"/>
                <a:ea typeface="Calibri" panose="020F0502020204030204" pitchFamily="34" charset="0"/>
                <a:cs typeface="Arial" panose="020B0604020202020204" pitchFamily="34" charset="0"/>
              </a:rPr>
              <a:t>Both party need browsers to start and join class/trainings.</a:t>
            </a:r>
          </a:p>
        </p:txBody>
      </p:sp>
      <p:sp>
        <p:nvSpPr>
          <p:cNvPr id="5" name="Rectangle 4"/>
          <p:cNvSpPr/>
          <p:nvPr/>
        </p:nvSpPr>
        <p:spPr>
          <a:xfrm>
            <a:off x="8420961" y="6590823"/>
            <a:ext cx="9359900" cy="1754326"/>
          </a:xfrm>
          <a:prstGeom prst="rect">
            <a:avLst/>
          </a:prstGeom>
        </p:spPr>
        <p:txBody>
          <a:bodyPr>
            <a:spAutoFit/>
          </a:bodyPr>
          <a:lstStyle/>
          <a:p>
            <a:r>
              <a:rPr lang="en-US" sz="1800" b="1" dirty="0"/>
              <a:t># OTHER FEATURES </a:t>
            </a:r>
          </a:p>
          <a:p>
            <a:endParaRPr lang="en-US" sz="1800" b="1" dirty="0"/>
          </a:p>
          <a:p>
            <a:pPr marL="285750" indent="-285750">
              <a:buFont typeface="Wingdings" panose="05000000000000000000" pitchFamily="2" charset="2"/>
              <a:buChar char="Ø"/>
            </a:pPr>
            <a:r>
              <a:rPr lang="en-US" sz="1800" dirty="0"/>
              <a:t>Learner study hours/statistics </a:t>
            </a:r>
          </a:p>
          <a:p>
            <a:pPr marL="285750" indent="-285750">
              <a:buFont typeface="Wingdings" panose="05000000000000000000" pitchFamily="2" charset="2"/>
              <a:buChar char="Ø"/>
            </a:pPr>
            <a:r>
              <a:rPr lang="en-US" sz="1800" dirty="0"/>
              <a:t>Learner video-watching hours/statistics </a:t>
            </a:r>
          </a:p>
          <a:p>
            <a:pPr marL="285750" indent="-285750">
              <a:buFont typeface="Wingdings" panose="05000000000000000000" pitchFamily="2" charset="2"/>
              <a:buChar char="Ø"/>
            </a:pPr>
            <a:r>
              <a:rPr lang="en-US" sz="1800" dirty="0"/>
              <a:t>Learner document access/view count </a:t>
            </a:r>
          </a:p>
          <a:p>
            <a:pPr marL="285750" indent="-285750">
              <a:buFont typeface="Wingdings" panose="05000000000000000000" pitchFamily="2" charset="2"/>
              <a:buChar char="Ø"/>
            </a:pPr>
            <a:r>
              <a:rPr lang="en-US" sz="1800" dirty="0"/>
              <a:t>Specific learner reports </a:t>
            </a:r>
          </a:p>
        </p:txBody>
      </p:sp>
    </p:spTree>
    <p:extLst>
      <p:ext uri="{BB962C8B-B14F-4D97-AF65-F5344CB8AC3E}">
        <p14:creationId xmlns:p14="http://schemas.microsoft.com/office/powerpoint/2010/main" val="3345334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p:nvPr/>
        </p:nvSpPr>
        <p:spPr>
          <a:xfrm>
            <a:off x="6509222" y="104775"/>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9"/>
          <p:cNvSpPr/>
          <p:nvPr/>
        </p:nvSpPr>
        <p:spPr>
          <a:xfrm>
            <a:off x="16343872" y="104775"/>
            <a:ext cx="0" cy="8640445"/>
          </a:xfrm>
          <a:custGeom>
            <a:avLst/>
            <a:gdLst/>
            <a:ahLst/>
            <a:cxnLst/>
            <a:rect l="l" t="t" r="r" b="b"/>
            <a:pathLst>
              <a:path w="120000" h="8640445" extrusionOk="0">
                <a:moveTo>
                  <a:pt x="0" y="0"/>
                </a:moveTo>
                <a:lnTo>
                  <a:pt x="0" y="8640406"/>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9"/>
          <p:cNvSpPr txBox="1">
            <a:spLocks noGrp="1"/>
          </p:cNvSpPr>
          <p:nvPr>
            <p:ph type="title"/>
          </p:nvPr>
        </p:nvSpPr>
        <p:spPr>
          <a:xfrm>
            <a:off x="7412324" y="231124"/>
            <a:ext cx="8145176" cy="2142894"/>
          </a:xfrm>
          <a:prstGeom prst="rect">
            <a:avLst/>
          </a:prstGeom>
          <a:noFill/>
          <a:ln>
            <a:noFill/>
          </a:ln>
        </p:spPr>
        <p:txBody>
          <a:bodyPr spcFirstLastPara="1" wrap="square" lIns="0" tIns="115550" rIns="0" bIns="0" anchor="t" anchorCtr="0">
            <a:noAutofit/>
          </a:bodyPr>
          <a:lstStyle/>
          <a:p>
            <a:pPr marL="12700" marR="5080" lvl="0" indent="0" algn="l" rtl="0">
              <a:lnSpc>
                <a:spcPct val="110985"/>
              </a:lnSpc>
              <a:spcBef>
                <a:spcPts val="0"/>
              </a:spcBef>
              <a:spcAft>
                <a:spcPts val="0"/>
              </a:spcAft>
              <a:buNone/>
            </a:pPr>
            <a:r>
              <a:rPr lang="en-GB" sz="7100" b="1" dirty="0">
                <a:latin typeface="Cambria"/>
                <a:ea typeface="Cambria"/>
                <a:cs typeface="Cambria"/>
                <a:sym typeface="Cambria"/>
              </a:rPr>
              <a:t>Technologies</a:t>
            </a:r>
            <a:endParaRPr sz="7100" dirty="0">
              <a:latin typeface="Cambria"/>
              <a:ea typeface="Cambria"/>
              <a:cs typeface="Cambria"/>
              <a:sym typeface="Cambria"/>
            </a:endParaRPr>
          </a:p>
        </p:txBody>
      </p:sp>
      <p:sp>
        <p:nvSpPr>
          <p:cNvPr id="326" name="Google Shape;326;p19"/>
          <p:cNvSpPr txBox="1"/>
          <p:nvPr/>
        </p:nvSpPr>
        <p:spPr>
          <a:xfrm>
            <a:off x="7489424" y="4825092"/>
            <a:ext cx="8526780" cy="4814207"/>
          </a:xfrm>
          <a:prstGeom prst="rect">
            <a:avLst/>
          </a:prstGeom>
          <a:noFill/>
          <a:ln>
            <a:noFill/>
          </a:ln>
        </p:spPr>
        <p:txBody>
          <a:bodyPr spcFirstLastPara="1" wrap="square" lIns="0" tIns="12700" rIns="0" bIns="0" anchor="t" anchorCtr="0">
            <a:noAutofit/>
          </a:bodyPr>
          <a:lstStyle/>
          <a:p>
            <a:pPr marL="12700" marR="5080" lvl="0" indent="0" rtl="0">
              <a:lnSpc>
                <a:spcPct val="116100"/>
              </a:lnSpc>
              <a:spcBef>
                <a:spcPts val="0"/>
              </a:spcBef>
              <a:spcAft>
                <a:spcPts val="0"/>
              </a:spcAft>
              <a:buNone/>
            </a:pPr>
            <a:r>
              <a:rPr lang="en-GB" sz="3200" b="1" u="sng" dirty="0">
                <a:solidFill>
                  <a:srgbClr val="111B1D"/>
                </a:solidFill>
                <a:latin typeface="Calibri"/>
                <a:ea typeface="Calibri"/>
                <a:cs typeface="Calibri"/>
                <a:sym typeface="Calibri"/>
              </a:rPr>
              <a:t>Programming Languages:</a:t>
            </a:r>
            <a:r>
              <a:rPr lang="en-GB" sz="4100" dirty="0">
                <a:solidFill>
                  <a:srgbClr val="111B1D"/>
                </a:solidFill>
                <a:latin typeface="Calibri"/>
                <a:ea typeface="Calibri"/>
                <a:cs typeface="Calibri"/>
                <a:sym typeface="Calibri"/>
              </a:rPr>
              <a:t/>
            </a:r>
            <a:br>
              <a:rPr lang="en-GB" sz="4100" dirty="0">
                <a:solidFill>
                  <a:srgbClr val="111B1D"/>
                </a:solidFill>
                <a:latin typeface="Calibri"/>
                <a:ea typeface="Calibri"/>
                <a:cs typeface="Calibri"/>
                <a:sym typeface="Calibri"/>
              </a:rPr>
            </a:br>
            <a:r>
              <a:rPr lang="en-GB" sz="2800" dirty="0">
                <a:solidFill>
                  <a:srgbClr val="111B1D"/>
                </a:solidFill>
                <a:latin typeface="Calibri"/>
                <a:ea typeface="Calibri"/>
                <a:cs typeface="Calibri"/>
                <a:sym typeface="Calibri"/>
              </a:rPr>
              <a:t>C# </a:t>
            </a:r>
            <a:br>
              <a:rPr lang="en-GB" sz="2800" dirty="0">
                <a:solidFill>
                  <a:srgbClr val="111B1D"/>
                </a:solidFill>
                <a:latin typeface="Calibri"/>
                <a:ea typeface="Calibri"/>
                <a:cs typeface="Calibri"/>
                <a:sym typeface="Calibri"/>
              </a:rPr>
            </a:br>
            <a:r>
              <a:rPr lang="en-GB" sz="2800" dirty="0">
                <a:solidFill>
                  <a:srgbClr val="111B1D"/>
                </a:solidFill>
                <a:latin typeface="Calibri"/>
                <a:ea typeface="Calibri"/>
                <a:cs typeface="Calibri"/>
                <a:sym typeface="Calibri"/>
              </a:rPr>
              <a:t>ASP.net </a:t>
            </a:r>
          </a:p>
          <a:p>
            <a:pPr marL="12700" marR="5080" lvl="0" indent="0" rtl="0">
              <a:lnSpc>
                <a:spcPct val="116100"/>
              </a:lnSpc>
              <a:spcBef>
                <a:spcPts val="0"/>
              </a:spcBef>
              <a:spcAft>
                <a:spcPts val="0"/>
              </a:spcAft>
              <a:buNone/>
            </a:pPr>
            <a:r>
              <a:rPr lang="en-GB" sz="2800" dirty="0">
                <a:solidFill>
                  <a:srgbClr val="111B1D"/>
                </a:solidFill>
                <a:latin typeface="Calibri"/>
                <a:ea typeface="Calibri"/>
                <a:cs typeface="Calibri"/>
                <a:sym typeface="Calibri"/>
              </a:rPr>
              <a:t>MS SQL Server</a:t>
            </a:r>
          </a:p>
          <a:p>
            <a:pPr marL="12700" marR="5080" lvl="0" indent="0" rtl="0">
              <a:lnSpc>
                <a:spcPct val="116100"/>
              </a:lnSpc>
              <a:spcBef>
                <a:spcPts val="0"/>
              </a:spcBef>
              <a:spcAft>
                <a:spcPts val="0"/>
              </a:spcAft>
              <a:buNone/>
            </a:pPr>
            <a:r>
              <a:rPr lang="en-GB" sz="2800" dirty="0">
                <a:solidFill>
                  <a:srgbClr val="111B1D"/>
                </a:solidFill>
                <a:latin typeface="Calibri"/>
                <a:ea typeface="Calibri"/>
                <a:cs typeface="Calibri"/>
                <a:sym typeface="Calibri"/>
              </a:rPr>
              <a:t>JavaScript,</a:t>
            </a:r>
          </a:p>
          <a:p>
            <a:pPr marL="12700" marR="5080" lvl="0" indent="0" rtl="0">
              <a:lnSpc>
                <a:spcPct val="116100"/>
              </a:lnSpc>
              <a:spcBef>
                <a:spcPts val="0"/>
              </a:spcBef>
              <a:spcAft>
                <a:spcPts val="0"/>
              </a:spcAft>
              <a:buNone/>
            </a:pPr>
            <a:r>
              <a:rPr lang="en-GB" sz="2800" dirty="0">
                <a:solidFill>
                  <a:srgbClr val="111B1D"/>
                </a:solidFill>
                <a:latin typeface="Calibri"/>
                <a:ea typeface="Calibri"/>
                <a:cs typeface="Calibri"/>
                <a:sym typeface="Calibri"/>
              </a:rPr>
              <a:t>JQuery,</a:t>
            </a:r>
          </a:p>
          <a:p>
            <a:pPr marL="12700" marR="5080" lvl="0" indent="0" rtl="0">
              <a:lnSpc>
                <a:spcPct val="116100"/>
              </a:lnSpc>
              <a:spcBef>
                <a:spcPts val="0"/>
              </a:spcBef>
              <a:spcAft>
                <a:spcPts val="0"/>
              </a:spcAft>
              <a:buNone/>
            </a:pPr>
            <a:r>
              <a:rPr lang="en-GB" sz="2800" dirty="0">
                <a:solidFill>
                  <a:srgbClr val="111B1D"/>
                </a:solidFill>
                <a:latin typeface="Calibri"/>
                <a:ea typeface="Calibri"/>
                <a:cs typeface="Calibri"/>
                <a:sym typeface="Calibri"/>
              </a:rPr>
              <a:t>Axios</a:t>
            </a:r>
            <a:br>
              <a:rPr lang="en-GB" sz="2800" dirty="0">
                <a:solidFill>
                  <a:srgbClr val="111B1D"/>
                </a:solidFill>
                <a:latin typeface="Calibri"/>
                <a:ea typeface="Calibri"/>
                <a:cs typeface="Calibri"/>
                <a:sym typeface="Calibri"/>
              </a:rPr>
            </a:br>
            <a:r>
              <a:rPr lang="en-GB" sz="2800" dirty="0">
                <a:solidFill>
                  <a:srgbClr val="111B1D"/>
                </a:solidFill>
                <a:latin typeface="Calibri"/>
                <a:ea typeface="Calibri"/>
                <a:cs typeface="Calibri"/>
                <a:sym typeface="Calibri"/>
              </a:rPr>
              <a:t>Angular</a:t>
            </a:r>
            <a:endParaRPr sz="2800" dirty="0">
              <a:solidFill>
                <a:schemeClr val="dk1"/>
              </a:solidFill>
              <a:latin typeface="Calibri"/>
              <a:ea typeface="Calibri"/>
              <a:cs typeface="Calibri"/>
              <a:sym typeface="Calibri"/>
            </a:endParaRPr>
          </a:p>
        </p:txBody>
      </p:sp>
      <p:sp>
        <p:nvSpPr>
          <p:cNvPr id="327" name="Google Shape;327;p19"/>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9"/>
          <p:cNvSpPr/>
          <p:nvPr/>
        </p:nvSpPr>
        <p:spPr>
          <a:xfrm>
            <a:off x="0" y="223838"/>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9"/>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9"/>
          <p:cNvSpPr/>
          <p:nvPr/>
        </p:nvSpPr>
        <p:spPr>
          <a:xfrm>
            <a:off x="18621375" y="223838"/>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9"/>
          <p:cNvSpPr/>
          <p:nvPr/>
        </p:nvSpPr>
        <p:spPr>
          <a:xfrm>
            <a:off x="223837"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9"/>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9"/>
          <p:cNvSpPr/>
          <p:nvPr/>
        </p:nvSpPr>
        <p:spPr>
          <a:xfrm>
            <a:off x="18511838"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9"/>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9"/>
          <p:cNvSpPr txBox="1"/>
          <p:nvPr/>
        </p:nvSpPr>
        <p:spPr>
          <a:xfrm>
            <a:off x="7489424" y="2162175"/>
            <a:ext cx="8777348" cy="2164310"/>
          </a:xfrm>
          <a:prstGeom prst="rect">
            <a:avLst/>
          </a:prstGeom>
          <a:noFill/>
          <a:ln>
            <a:noFill/>
          </a:ln>
        </p:spPr>
        <p:txBody>
          <a:bodyPr spcFirstLastPara="1" wrap="square" lIns="0" tIns="12700" rIns="0" bIns="0" anchor="t" anchorCtr="0">
            <a:noAutofit/>
          </a:bodyPr>
          <a:lstStyle/>
          <a:p>
            <a:pPr marL="12700" marR="1646554" lvl="0" indent="0" rtl="0">
              <a:lnSpc>
                <a:spcPct val="116100"/>
              </a:lnSpc>
              <a:spcBef>
                <a:spcPts val="0"/>
              </a:spcBef>
              <a:spcAft>
                <a:spcPts val="0"/>
              </a:spcAft>
              <a:buNone/>
            </a:pPr>
            <a:r>
              <a:rPr lang="en-GB" sz="3600" dirty="0">
                <a:solidFill>
                  <a:srgbClr val="111B1D"/>
                </a:solidFill>
                <a:latin typeface="Calibri"/>
                <a:ea typeface="Calibri"/>
                <a:cs typeface="Calibri"/>
                <a:sym typeface="Calibri"/>
              </a:rPr>
              <a:t>Team with Highly skilled senior  developers and professional IT  engineers</a:t>
            </a:r>
            <a:endParaRPr sz="36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59" y="3911600"/>
            <a:ext cx="2520220" cy="25202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995" y="6027038"/>
            <a:ext cx="3320162" cy="332016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493" y="1448364"/>
            <a:ext cx="2976633" cy="29766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3087" y="9255256"/>
            <a:ext cx="3327370" cy="932395"/>
          </a:xfrm>
          <a:prstGeom prst="rect">
            <a:avLst/>
          </a:prstGeom>
        </p:spPr>
      </p:pic>
    </p:spTree>
    <p:extLst>
      <p:ext uri="{BB962C8B-B14F-4D97-AF65-F5344CB8AC3E}">
        <p14:creationId xmlns:p14="http://schemas.microsoft.com/office/powerpoint/2010/main" val="204855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p:nvPr/>
        </p:nvSpPr>
        <p:spPr>
          <a:xfrm>
            <a:off x="6509222" y="104775"/>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9"/>
          <p:cNvSpPr/>
          <p:nvPr/>
        </p:nvSpPr>
        <p:spPr>
          <a:xfrm>
            <a:off x="16343872" y="104775"/>
            <a:ext cx="0" cy="8640445"/>
          </a:xfrm>
          <a:custGeom>
            <a:avLst/>
            <a:gdLst/>
            <a:ahLst/>
            <a:cxnLst/>
            <a:rect l="l" t="t" r="r" b="b"/>
            <a:pathLst>
              <a:path w="120000" h="8640445" extrusionOk="0">
                <a:moveTo>
                  <a:pt x="0" y="0"/>
                </a:moveTo>
                <a:lnTo>
                  <a:pt x="0" y="8640406"/>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9"/>
          <p:cNvSpPr txBox="1">
            <a:spLocks noGrp="1"/>
          </p:cNvSpPr>
          <p:nvPr>
            <p:ph type="title"/>
          </p:nvPr>
        </p:nvSpPr>
        <p:spPr>
          <a:xfrm>
            <a:off x="7412323" y="231124"/>
            <a:ext cx="8542169" cy="2142894"/>
          </a:xfrm>
          <a:prstGeom prst="rect">
            <a:avLst/>
          </a:prstGeom>
          <a:noFill/>
          <a:ln>
            <a:noFill/>
          </a:ln>
        </p:spPr>
        <p:txBody>
          <a:bodyPr spcFirstLastPara="1" wrap="square" lIns="0" tIns="115550" rIns="0" bIns="0" anchor="t" anchorCtr="0">
            <a:noAutofit/>
          </a:bodyPr>
          <a:lstStyle/>
          <a:p>
            <a:pPr marL="12700" marR="5080" lvl="0" indent="0" algn="l" rtl="0">
              <a:lnSpc>
                <a:spcPct val="110985"/>
              </a:lnSpc>
              <a:spcBef>
                <a:spcPts val="0"/>
              </a:spcBef>
              <a:spcAft>
                <a:spcPts val="0"/>
              </a:spcAft>
              <a:buNone/>
            </a:pPr>
            <a:r>
              <a:rPr lang="en-GB" sz="7100" b="1" dirty="0">
                <a:latin typeface="Cambria"/>
                <a:ea typeface="Cambria"/>
                <a:cs typeface="Cambria"/>
                <a:sym typeface="Cambria"/>
              </a:rPr>
              <a:t>Tech Specifications</a:t>
            </a:r>
            <a:endParaRPr sz="7100" dirty="0">
              <a:latin typeface="Cambria"/>
              <a:ea typeface="Cambria"/>
              <a:cs typeface="Cambria"/>
              <a:sym typeface="Cambria"/>
            </a:endParaRPr>
          </a:p>
        </p:txBody>
      </p:sp>
      <p:sp>
        <p:nvSpPr>
          <p:cNvPr id="327" name="Google Shape;327;p19"/>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9"/>
          <p:cNvSpPr/>
          <p:nvPr/>
        </p:nvSpPr>
        <p:spPr>
          <a:xfrm>
            <a:off x="0" y="223838"/>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9"/>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9"/>
          <p:cNvSpPr/>
          <p:nvPr/>
        </p:nvSpPr>
        <p:spPr>
          <a:xfrm>
            <a:off x="18621375" y="223838"/>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9"/>
          <p:cNvSpPr/>
          <p:nvPr/>
        </p:nvSpPr>
        <p:spPr>
          <a:xfrm>
            <a:off x="223837"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9"/>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9"/>
          <p:cNvSpPr/>
          <p:nvPr/>
        </p:nvSpPr>
        <p:spPr>
          <a:xfrm>
            <a:off x="18511838"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9"/>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26;p19"/>
          <p:cNvSpPr txBox="1"/>
          <p:nvPr/>
        </p:nvSpPr>
        <p:spPr>
          <a:xfrm>
            <a:off x="7443989" y="1967618"/>
            <a:ext cx="8510503" cy="8382882"/>
          </a:xfrm>
          <a:prstGeom prst="rect">
            <a:avLst/>
          </a:prstGeom>
          <a:noFill/>
          <a:ln>
            <a:noFill/>
          </a:ln>
        </p:spPr>
        <p:txBody>
          <a:bodyPr spcFirstLastPara="1" wrap="square" lIns="0" tIns="12700" rIns="0" bIns="0" anchor="t" anchorCtr="0">
            <a:noAutofit/>
          </a:bodyPr>
          <a:lstStyle/>
          <a:p>
            <a:pPr marL="12700" marR="5080" lvl="0">
              <a:lnSpc>
                <a:spcPct val="116100"/>
              </a:lnSpc>
            </a:pPr>
            <a:r>
              <a:rPr lang="en-GB" sz="2800" b="1" u="sng" dirty="0">
                <a:solidFill>
                  <a:srgbClr val="111B1D"/>
                </a:solidFill>
                <a:latin typeface="Calibri"/>
                <a:ea typeface="Calibri"/>
                <a:cs typeface="Calibri"/>
                <a:sym typeface="Calibri"/>
              </a:rPr>
              <a:t>Hardware Requirement:</a:t>
            </a:r>
          </a:p>
          <a:p>
            <a:pPr marL="12700" marR="5080" lvl="0">
              <a:lnSpc>
                <a:spcPct val="116100"/>
              </a:lnSpc>
            </a:pPr>
            <a:r>
              <a:rPr lang="en-GB" sz="2000" b="1" dirty="0">
                <a:solidFill>
                  <a:srgbClr val="111B1D"/>
                </a:solidFill>
                <a:latin typeface="Calibri"/>
                <a:ea typeface="Calibri"/>
                <a:cs typeface="Calibri"/>
                <a:sym typeface="Calibri"/>
              </a:rPr>
              <a:t>VPS</a:t>
            </a:r>
            <a:r>
              <a:rPr lang="en-GB" sz="2000" dirty="0">
                <a:solidFill>
                  <a:srgbClr val="111B1D"/>
                </a:solidFill>
                <a:latin typeface="Calibri"/>
                <a:ea typeface="Calibri"/>
                <a:cs typeface="Calibri"/>
                <a:sym typeface="Calibri"/>
              </a:rPr>
              <a:t> windows server	</a:t>
            </a:r>
          </a:p>
          <a:p>
            <a:pPr marL="12700" marR="5080" lvl="0">
              <a:lnSpc>
                <a:spcPct val="116100"/>
              </a:lnSpc>
            </a:pPr>
            <a:r>
              <a:rPr lang="en-GB" sz="2000" dirty="0">
                <a:solidFill>
                  <a:srgbClr val="111B1D"/>
                </a:solidFill>
                <a:latin typeface="Calibri"/>
                <a:ea typeface="Calibri"/>
                <a:cs typeface="Calibri"/>
                <a:sym typeface="Calibri"/>
              </a:rPr>
              <a:t>Minimum </a:t>
            </a:r>
            <a:r>
              <a:rPr lang="en-GB" sz="2000" b="1" dirty="0">
                <a:solidFill>
                  <a:srgbClr val="111B1D"/>
                </a:solidFill>
                <a:latin typeface="Calibri"/>
                <a:ea typeface="Calibri"/>
                <a:cs typeface="Calibri"/>
                <a:sym typeface="Calibri"/>
              </a:rPr>
              <a:t>4 vCores </a:t>
            </a:r>
          </a:p>
          <a:p>
            <a:pPr marL="12700" marR="5080" lvl="0">
              <a:lnSpc>
                <a:spcPct val="116100"/>
              </a:lnSpc>
            </a:pPr>
            <a:r>
              <a:rPr lang="en-GB" sz="2000" dirty="0">
                <a:solidFill>
                  <a:srgbClr val="111B1D"/>
                </a:solidFill>
                <a:latin typeface="Calibri"/>
                <a:ea typeface="Calibri"/>
                <a:cs typeface="Calibri"/>
                <a:sym typeface="Calibri"/>
              </a:rPr>
              <a:t>CPU </a:t>
            </a:r>
            <a:r>
              <a:rPr lang="en-GB" sz="2000" dirty="0" smtClean="0">
                <a:solidFill>
                  <a:srgbClr val="111B1D"/>
                </a:solidFill>
                <a:latin typeface="Calibri"/>
                <a:ea typeface="Calibri"/>
                <a:cs typeface="Calibri"/>
                <a:sym typeface="Calibri"/>
              </a:rPr>
              <a:t>16-</a:t>
            </a:r>
            <a:r>
              <a:rPr lang="en-GB" sz="2000" b="1" dirty="0" smtClean="0">
                <a:solidFill>
                  <a:srgbClr val="111B1D"/>
                </a:solidFill>
                <a:latin typeface="Calibri"/>
                <a:ea typeface="Calibri"/>
                <a:cs typeface="Calibri"/>
                <a:sym typeface="Calibri"/>
              </a:rPr>
              <a:t>32 </a:t>
            </a:r>
            <a:r>
              <a:rPr lang="en-GB" sz="2000" b="1" dirty="0">
                <a:solidFill>
                  <a:srgbClr val="111B1D"/>
                </a:solidFill>
                <a:latin typeface="Calibri"/>
                <a:ea typeface="Calibri"/>
                <a:cs typeface="Calibri"/>
                <a:sym typeface="Calibri"/>
              </a:rPr>
              <a:t>GB RAM</a:t>
            </a:r>
            <a:r>
              <a:rPr lang="en-GB" sz="2000" dirty="0">
                <a:solidFill>
                  <a:srgbClr val="111B1D"/>
                </a:solidFill>
                <a:latin typeface="Calibri"/>
                <a:ea typeface="Calibri"/>
                <a:cs typeface="Calibri"/>
                <a:sym typeface="Calibri"/>
              </a:rPr>
              <a:t>	</a:t>
            </a:r>
          </a:p>
          <a:p>
            <a:pPr marL="12700" marR="5080" lvl="0">
              <a:lnSpc>
                <a:spcPct val="116100"/>
              </a:lnSpc>
            </a:pPr>
            <a:r>
              <a:rPr lang="en-GB" sz="2000" dirty="0">
                <a:solidFill>
                  <a:srgbClr val="111B1D"/>
                </a:solidFill>
                <a:latin typeface="Calibri"/>
                <a:ea typeface="Calibri"/>
                <a:cs typeface="Calibri"/>
                <a:sym typeface="Calibri"/>
              </a:rPr>
              <a:t>500+ GB </a:t>
            </a:r>
            <a:r>
              <a:rPr lang="en-GB" sz="2000" b="1" dirty="0">
                <a:solidFill>
                  <a:srgbClr val="111B1D"/>
                </a:solidFill>
                <a:latin typeface="Calibri"/>
                <a:ea typeface="Calibri"/>
                <a:cs typeface="Calibri"/>
                <a:sym typeface="Calibri"/>
              </a:rPr>
              <a:t>Hard Drive </a:t>
            </a:r>
            <a:r>
              <a:rPr lang="en-GB" sz="2000" dirty="0">
                <a:solidFill>
                  <a:srgbClr val="111B1D"/>
                </a:solidFill>
                <a:latin typeface="Calibri"/>
                <a:ea typeface="Calibri"/>
                <a:cs typeface="Calibri"/>
                <a:sym typeface="Calibri"/>
              </a:rPr>
              <a:t>initially, </a:t>
            </a:r>
            <a:r>
              <a:rPr lang="en-GB" sz="2000" b="1" dirty="0">
                <a:solidFill>
                  <a:srgbClr val="111B1D"/>
                </a:solidFill>
                <a:latin typeface="Calibri"/>
                <a:ea typeface="Calibri"/>
                <a:cs typeface="Calibri"/>
                <a:sym typeface="Calibri"/>
              </a:rPr>
              <a:t>SSD</a:t>
            </a:r>
            <a:r>
              <a:rPr lang="en-GB" sz="2000" dirty="0">
                <a:solidFill>
                  <a:srgbClr val="111B1D"/>
                </a:solidFill>
                <a:latin typeface="Calibri"/>
                <a:ea typeface="Calibri"/>
                <a:cs typeface="Calibri"/>
                <a:sym typeface="Calibri"/>
              </a:rPr>
              <a:t> preferable </a:t>
            </a:r>
          </a:p>
          <a:p>
            <a:pPr marL="12700" marR="5080" lvl="0">
              <a:lnSpc>
                <a:spcPct val="116100"/>
              </a:lnSpc>
            </a:pPr>
            <a:r>
              <a:rPr lang="en-GB" sz="2000" dirty="0">
                <a:solidFill>
                  <a:srgbClr val="111B1D"/>
                </a:solidFill>
                <a:latin typeface="Calibri"/>
                <a:ea typeface="Calibri"/>
                <a:cs typeface="Calibri"/>
                <a:sym typeface="Calibri"/>
              </a:rPr>
              <a:t>(later need to extend depending on data increment)</a:t>
            </a:r>
          </a:p>
          <a:p>
            <a:pPr marL="12700" marR="5080" lvl="0">
              <a:lnSpc>
                <a:spcPct val="116100"/>
              </a:lnSpc>
            </a:pPr>
            <a:endParaRPr lang="en-GB" sz="2800" dirty="0">
              <a:solidFill>
                <a:srgbClr val="111B1D"/>
              </a:solidFill>
              <a:latin typeface="Calibri"/>
              <a:ea typeface="Calibri"/>
              <a:cs typeface="Calibri"/>
              <a:sym typeface="Calibri"/>
            </a:endParaRPr>
          </a:p>
          <a:p>
            <a:pPr marL="12700" marR="5080" lvl="0">
              <a:lnSpc>
                <a:spcPct val="116100"/>
              </a:lnSpc>
            </a:pPr>
            <a:r>
              <a:rPr lang="en-GB" sz="2800" b="1" u="sng" dirty="0">
                <a:solidFill>
                  <a:srgbClr val="111B1D"/>
                </a:solidFill>
                <a:latin typeface="Calibri"/>
                <a:ea typeface="Calibri"/>
                <a:cs typeface="Calibri"/>
                <a:sym typeface="Calibri"/>
              </a:rPr>
              <a:t>Software Requirement:</a:t>
            </a:r>
            <a:r>
              <a:rPr lang="en-GB" sz="2800" dirty="0">
                <a:solidFill>
                  <a:srgbClr val="111B1D"/>
                </a:solidFill>
                <a:latin typeface="Calibri"/>
                <a:ea typeface="Calibri"/>
                <a:cs typeface="Calibri"/>
                <a:sym typeface="Calibri"/>
              </a:rPr>
              <a:t>	</a:t>
            </a:r>
          </a:p>
          <a:p>
            <a:pPr marL="12700" marR="5080" lvl="0">
              <a:lnSpc>
                <a:spcPct val="116100"/>
              </a:lnSpc>
            </a:pPr>
            <a:r>
              <a:rPr lang="en-GB" sz="2000" b="1" dirty="0">
                <a:solidFill>
                  <a:srgbClr val="111B1D"/>
                </a:solidFill>
                <a:latin typeface="Calibri"/>
                <a:ea typeface="Calibri"/>
                <a:cs typeface="Calibri"/>
                <a:sym typeface="Calibri"/>
              </a:rPr>
              <a:t>IIS server</a:t>
            </a:r>
          </a:p>
          <a:p>
            <a:pPr marL="12700" marR="5080" lvl="0">
              <a:lnSpc>
                <a:spcPct val="116100"/>
              </a:lnSpc>
            </a:pPr>
            <a:r>
              <a:rPr lang="en-GB" sz="2000" b="1" dirty="0">
                <a:solidFill>
                  <a:srgbClr val="111B1D"/>
                </a:solidFill>
                <a:latin typeface="Calibri"/>
                <a:ea typeface="Calibri"/>
                <a:cs typeface="Calibri"/>
                <a:sym typeface="Calibri"/>
              </a:rPr>
              <a:t>Windows Server </a:t>
            </a:r>
            <a:r>
              <a:rPr lang="en-GB" sz="2000" dirty="0">
                <a:solidFill>
                  <a:srgbClr val="111B1D"/>
                </a:solidFill>
                <a:latin typeface="Calibri"/>
                <a:ea typeface="Calibri"/>
                <a:cs typeface="Calibri"/>
                <a:sym typeface="Calibri"/>
              </a:rPr>
              <a:t>2016 +</a:t>
            </a:r>
          </a:p>
          <a:p>
            <a:pPr marL="12700" marR="5080" lvl="0">
              <a:lnSpc>
                <a:spcPct val="116100"/>
              </a:lnSpc>
            </a:pPr>
            <a:r>
              <a:rPr lang="en-GB" sz="2000" dirty="0">
                <a:solidFill>
                  <a:srgbClr val="111B1D"/>
                </a:solidFill>
                <a:latin typeface="Calibri"/>
                <a:ea typeface="Calibri"/>
                <a:cs typeface="Calibri"/>
                <a:sym typeface="Calibri"/>
              </a:rPr>
              <a:t>with .NET Framework 4.7.2</a:t>
            </a:r>
          </a:p>
          <a:p>
            <a:pPr marL="12700" marR="5080" lvl="0">
              <a:lnSpc>
                <a:spcPct val="116100"/>
              </a:lnSpc>
            </a:pPr>
            <a:r>
              <a:rPr lang="en-GB" sz="2000" b="1" dirty="0">
                <a:solidFill>
                  <a:srgbClr val="111B1D"/>
                </a:solidFill>
                <a:latin typeface="Calibri"/>
                <a:ea typeface="Calibri"/>
                <a:cs typeface="Calibri"/>
                <a:sym typeface="Calibri"/>
              </a:rPr>
              <a:t>MS SQL Server </a:t>
            </a:r>
            <a:r>
              <a:rPr lang="en-GB" sz="2000" dirty="0">
                <a:solidFill>
                  <a:srgbClr val="111B1D"/>
                </a:solidFill>
                <a:latin typeface="Calibri"/>
                <a:ea typeface="Calibri"/>
                <a:cs typeface="Calibri"/>
                <a:sym typeface="Calibri"/>
              </a:rPr>
              <a:t>2012 or above</a:t>
            </a:r>
          </a:p>
          <a:p>
            <a:pPr marL="12700" marR="5080" lvl="0">
              <a:lnSpc>
                <a:spcPct val="116100"/>
              </a:lnSpc>
            </a:pPr>
            <a:endParaRPr lang="en-GB" sz="2800" dirty="0">
              <a:solidFill>
                <a:srgbClr val="111B1D"/>
              </a:solidFill>
              <a:latin typeface="Calibri"/>
              <a:ea typeface="Calibri"/>
              <a:cs typeface="Calibri"/>
              <a:sym typeface="Calibri"/>
            </a:endParaRPr>
          </a:p>
          <a:p>
            <a:pPr marL="12700" marR="5080" lvl="0">
              <a:lnSpc>
                <a:spcPct val="116100"/>
              </a:lnSpc>
            </a:pPr>
            <a:r>
              <a:rPr lang="en-GB" sz="2800" b="1" u="sng" dirty="0">
                <a:solidFill>
                  <a:srgbClr val="111B1D"/>
                </a:solidFill>
                <a:latin typeface="Calibri"/>
                <a:ea typeface="Calibri"/>
                <a:cs typeface="Calibri"/>
                <a:sym typeface="Calibri"/>
              </a:rPr>
              <a:t>Other Requirement:</a:t>
            </a:r>
          </a:p>
          <a:p>
            <a:pPr marL="12700" marR="5080" lvl="0">
              <a:lnSpc>
                <a:spcPct val="116100"/>
              </a:lnSpc>
            </a:pPr>
            <a:r>
              <a:rPr lang="en-GB" sz="2000" b="1" dirty="0">
                <a:solidFill>
                  <a:srgbClr val="111B1D"/>
                </a:solidFill>
                <a:latin typeface="Calibri"/>
                <a:ea typeface="Calibri"/>
                <a:cs typeface="Calibri"/>
                <a:sym typeface="Calibri"/>
              </a:rPr>
              <a:t>Domain</a:t>
            </a:r>
            <a:r>
              <a:rPr lang="en-GB" sz="2000" dirty="0">
                <a:solidFill>
                  <a:srgbClr val="111B1D"/>
                </a:solidFill>
                <a:latin typeface="Calibri"/>
                <a:ea typeface="Calibri"/>
                <a:cs typeface="Calibri"/>
                <a:sym typeface="Calibri"/>
              </a:rPr>
              <a:t> minimum 1 and subdomain as necessary.</a:t>
            </a:r>
          </a:p>
          <a:p>
            <a:pPr marL="12700" marR="5080" lvl="0">
              <a:lnSpc>
                <a:spcPct val="116100"/>
              </a:lnSpc>
            </a:pPr>
            <a:r>
              <a:rPr lang="en-GB" sz="2000" b="1" dirty="0">
                <a:solidFill>
                  <a:srgbClr val="111B1D"/>
                </a:solidFill>
                <a:latin typeface="Calibri"/>
                <a:ea typeface="Calibri"/>
                <a:cs typeface="Calibri"/>
                <a:sym typeface="Calibri"/>
              </a:rPr>
              <a:t>SSL</a:t>
            </a:r>
            <a:r>
              <a:rPr lang="en-GB" sz="2000" dirty="0">
                <a:solidFill>
                  <a:srgbClr val="111B1D"/>
                </a:solidFill>
                <a:latin typeface="Calibri"/>
                <a:ea typeface="Calibri"/>
                <a:cs typeface="Calibri"/>
                <a:sym typeface="Calibri"/>
              </a:rPr>
              <a:t> Certificates 	</a:t>
            </a:r>
          </a:p>
          <a:p>
            <a:pPr marL="12700" marR="5080" lvl="0">
              <a:lnSpc>
                <a:spcPct val="116100"/>
              </a:lnSpc>
            </a:pPr>
            <a:endParaRPr lang="en-GB" sz="2000" dirty="0">
              <a:solidFill>
                <a:srgbClr val="111B1D"/>
              </a:solidFill>
              <a:latin typeface="Calibri"/>
              <a:ea typeface="Calibri"/>
              <a:cs typeface="Calibri"/>
              <a:sym typeface="Calibri"/>
            </a:endParaRPr>
          </a:p>
          <a:p>
            <a:pPr marL="12700" marR="5080" lvl="0">
              <a:lnSpc>
                <a:spcPct val="116100"/>
              </a:lnSpc>
            </a:pPr>
            <a:r>
              <a:rPr lang="en-GB" sz="2000" i="1" dirty="0">
                <a:solidFill>
                  <a:schemeClr val="tx1">
                    <a:lumMod val="95000"/>
                    <a:lumOff val="5000"/>
                  </a:schemeClr>
                </a:solidFill>
                <a:latin typeface="Calibri"/>
                <a:ea typeface="Calibri"/>
                <a:cs typeface="Calibri"/>
                <a:sym typeface="Calibri"/>
              </a:rPr>
              <a:t>NOTE : The above configuration (i.e. Server, Domain, Database, SSL certificate) may </a:t>
            </a:r>
            <a:r>
              <a:rPr lang="en-GB" sz="2000" i="1" dirty="0" smtClean="0">
                <a:solidFill>
                  <a:schemeClr val="tx1">
                    <a:lumMod val="95000"/>
                    <a:lumOff val="5000"/>
                  </a:schemeClr>
                </a:solidFill>
                <a:latin typeface="Calibri"/>
                <a:ea typeface="Calibri"/>
                <a:cs typeface="Calibri"/>
                <a:sym typeface="Calibri"/>
              </a:rPr>
              <a:t>incur charges monthly</a:t>
            </a:r>
            <a:r>
              <a:rPr lang="en-GB" sz="2000" i="1" dirty="0">
                <a:solidFill>
                  <a:schemeClr val="tx1">
                    <a:lumMod val="95000"/>
                    <a:lumOff val="5000"/>
                  </a:schemeClr>
                </a:solidFill>
                <a:latin typeface="Calibri"/>
                <a:ea typeface="Calibri"/>
                <a:cs typeface="Calibri"/>
                <a:sym typeface="Calibri"/>
              </a:rPr>
              <a:t>.</a:t>
            </a:r>
          </a:p>
          <a:p>
            <a:pPr marL="12700" marR="5080" lvl="0">
              <a:lnSpc>
                <a:spcPct val="116100"/>
              </a:lnSpc>
            </a:pPr>
            <a:endParaRPr sz="2000" dirty="0">
              <a:solidFill>
                <a:schemeClr val="dk1"/>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55" y="1967618"/>
            <a:ext cx="5011887" cy="50118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0017" y="1967618"/>
            <a:ext cx="1970516" cy="197051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20"/>
          <p:cNvSpPr/>
          <p:nvPr/>
        </p:nvSpPr>
        <p:spPr>
          <a:xfrm>
            <a:off x="2198432" y="406041"/>
            <a:ext cx="0" cy="10214610"/>
          </a:xfrm>
          <a:custGeom>
            <a:avLst/>
            <a:gdLst/>
            <a:ahLst/>
            <a:cxnLst/>
            <a:rect l="l" t="t" r="r" b="b"/>
            <a:pathLst>
              <a:path w="120000" h="10214610" extrusionOk="0">
                <a:moveTo>
                  <a:pt x="0" y="0"/>
                </a:moveTo>
                <a:lnTo>
                  <a:pt x="0" y="10214334"/>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20"/>
          <p:cNvSpPr/>
          <p:nvPr/>
        </p:nvSpPr>
        <p:spPr>
          <a:xfrm>
            <a:off x="10494868" y="104776"/>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20"/>
          <p:cNvSpPr/>
          <p:nvPr/>
        </p:nvSpPr>
        <p:spPr>
          <a:xfrm>
            <a:off x="2183291" y="104776"/>
            <a:ext cx="8324850" cy="301625"/>
          </a:xfrm>
          <a:custGeom>
            <a:avLst/>
            <a:gdLst/>
            <a:ahLst/>
            <a:cxnLst/>
            <a:rect l="l" t="t" r="r" b="b"/>
            <a:pathLst>
              <a:path w="8324850" h="301625" extrusionOk="0">
                <a:moveTo>
                  <a:pt x="0" y="0"/>
                </a:moveTo>
                <a:lnTo>
                  <a:pt x="8324849" y="0"/>
                </a:lnTo>
                <a:lnTo>
                  <a:pt x="8324849" y="301265"/>
                </a:lnTo>
                <a:lnTo>
                  <a:pt x="0" y="301265"/>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0"/>
          <p:cNvSpPr txBox="1"/>
          <p:nvPr/>
        </p:nvSpPr>
        <p:spPr>
          <a:xfrm>
            <a:off x="3383017" y="2844224"/>
            <a:ext cx="4923155" cy="6769033"/>
          </a:xfrm>
          <a:prstGeom prst="rect">
            <a:avLst/>
          </a:prstGeom>
          <a:noFill/>
          <a:ln>
            <a:noFill/>
          </a:ln>
        </p:spPr>
        <p:txBody>
          <a:bodyPr spcFirstLastPara="1" wrap="square" lIns="0" tIns="180325" rIns="0" bIns="0" anchor="t" anchorCtr="0">
            <a:noAutofit/>
          </a:bodyPr>
          <a:lstStyle/>
          <a:p>
            <a:pPr marL="12700" marR="0" lvl="0" indent="0" algn="l" rtl="0">
              <a:lnSpc>
                <a:spcPct val="100000"/>
              </a:lnSpc>
              <a:spcBef>
                <a:spcPts val="0"/>
              </a:spcBef>
              <a:spcAft>
                <a:spcPts val="0"/>
              </a:spcAft>
              <a:buNone/>
            </a:pPr>
            <a:r>
              <a:rPr lang="en-GB" sz="3200" b="1" dirty="0">
                <a:solidFill>
                  <a:srgbClr val="111B1D"/>
                </a:solidFill>
                <a:latin typeface="Arial Narrow"/>
                <a:ea typeface="Arial Narrow"/>
                <a:cs typeface="Arial Narrow"/>
                <a:sym typeface="Arial Narrow"/>
              </a:rPr>
              <a:t>MAILING	ADDRESS</a:t>
            </a:r>
            <a:endParaRPr sz="3200" dirty="0">
              <a:solidFill>
                <a:schemeClr val="dk1"/>
              </a:solidFill>
              <a:latin typeface="Arial Narrow"/>
              <a:ea typeface="Arial Narrow"/>
              <a:cs typeface="Arial Narrow"/>
              <a:sym typeface="Arial Narrow"/>
            </a:endParaRPr>
          </a:p>
          <a:p>
            <a:pPr marL="12700" marR="5080" lvl="0" indent="0" algn="l" rtl="0">
              <a:lnSpc>
                <a:spcPct val="116500"/>
              </a:lnSpc>
              <a:spcBef>
                <a:spcPts val="650"/>
              </a:spcBef>
              <a:spcAft>
                <a:spcPts val="0"/>
              </a:spcAft>
              <a:buNone/>
            </a:pPr>
            <a:r>
              <a:rPr lang="en-GB" sz="3000" dirty="0">
                <a:solidFill>
                  <a:srgbClr val="111B1D"/>
                </a:solidFill>
                <a:latin typeface="Calibri"/>
                <a:ea typeface="Calibri"/>
                <a:cs typeface="Calibri"/>
                <a:sym typeface="Calibri"/>
              </a:rPr>
              <a:t>House: 13 (5th Floor), Block: C,  </a:t>
            </a:r>
            <a:r>
              <a:rPr lang="en-GB" sz="3000" dirty="0" err="1">
                <a:solidFill>
                  <a:srgbClr val="111B1D"/>
                </a:solidFill>
                <a:latin typeface="Calibri"/>
                <a:ea typeface="Calibri"/>
                <a:cs typeface="Calibri"/>
                <a:sym typeface="Calibri"/>
              </a:rPr>
              <a:t>Banasree</a:t>
            </a:r>
            <a:r>
              <a:rPr lang="en-GB" sz="3000" dirty="0">
                <a:solidFill>
                  <a:srgbClr val="111B1D"/>
                </a:solidFill>
                <a:latin typeface="Calibri"/>
                <a:ea typeface="Calibri"/>
                <a:cs typeface="Calibri"/>
                <a:sym typeface="Calibri"/>
              </a:rPr>
              <a:t>, Main Rd,</a:t>
            </a:r>
            <a:endParaRPr sz="3000" dirty="0">
              <a:solidFill>
                <a:schemeClr val="dk1"/>
              </a:solidFill>
              <a:latin typeface="Calibri"/>
              <a:ea typeface="Calibri"/>
              <a:cs typeface="Calibri"/>
              <a:sym typeface="Calibri"/>
            </a:endParaRPr>
          </a:p>
          <a:p>
            <a:pPr marL="12700" marR="0" lvl="0" indent="0" algn="l" rtl="0">
              <a:lnSpc>
                <a:spcPct val="100000"/>
              </a:lnSpc>
              <a:spcBef>
                <a:spcPts val="590"/>
              </a:spcBef>
              <a:spcAft>
                <a:spcPts val="0"/>
              </a:spcAft>
              <a:buNone/>
            </a:pPr>
            <a:r>
              <a:rPr lang="en-GB" sz="3000" dirty="0">
                <a:solidFill>
                  <a:srgbClr val="111B1D"/>
                </a:solidFill>
                <a:latin typeface="Calibri"/>
                <a:ea typeface="Calibri"/>
                <a:cs typeface="Calibri"/>
                <a:sym typeface="Calibri"/>
              </a:rPr>
              <a:t>Dhaka 1219</a:t>
            </a:r>
            <a:endParaRPr sz="3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900" dirty="0">
              <a:solidFill>
                <a:schemeClr val="dk1"/>
              </a:solidFill>
              <a:latin typeface="Times New Roman"/>
              <a:ea typeface="Times New Roman"/>
              <a:cs typeface="Times New Roman"/>
              <a:sym typeface="Times New Roman"/>
            </a:endParaRPr>
          </a:p>
          <a:p>
            <a:pPr marL="12700" marR="0" lvl="0" indent="0" algn="l" rtl="0">
              <a:lnSpc>
                <a:spcPct val="100000"/>
              </a:lnSpc>
              <a:spcBef>
                <a:spcPts val="3300"/>
              </a:spcBef>
              <a:spcAft>
                <a:spcPts val="0"/>
              </a:spcAft>
              <a:buNone/>
            </a:pPr>
            <a:r>
              <a:rPr lang="en-GB" sz="3200" b="1" dirty="0">
                <a:solidFill>
                  <a:srgbClr val="111B1D"/>
                </a:solidFill>
                <a:latin typeface="Arial Narrow"/>
                <a:ea typeface="Arial Narrow"/>
                <a:cs typeface="Arial Narrow"/>
                <a:sym typeface="Arial Narrow"/>
              </a:rPr>
              <a:t>PHONE	NUMBER</a:t>
            </a:r>
            <a:endParaRPr sz="3200" dirty="0">
              <a:solidFill>
                <a:schemeClr val="dk1"/>
              </a:solidFill>
              <a:latin typeface="Arial Narrow"/>
              <a:ea typeface="Arial Narrow"/>
              <a:cs typeface="Arial Narrow"/>
              <a:sym typeface="Arial Narrow"/>
            </a:endParaRPr>
          </a:p>
          <a:p>
            <a:pPr marL="12700" marR="0" lvl="0" indent="0" algn="l" rtl="0">
              <a:lnSpc>
                <a:spcPct val="100000"/>
              </a:lnSpc>
              <a:spcBef>
                <a:spcPts val="1245"/>
              </a:spcBef>
              <a:spcAft>
                <a:spcPts val="0"/>
              </a:spcAft>
              <a:buNone/>
            </a:pPr>
            <a:r>
              <a:rPr lang="en-GB" sz="3000" dirty="0">
                <a:solidFill>
                  <a:srgbClr val="111B1D"/>
                </a:solidFill>
                <a:latin typeface="Calibri"/>
                <a:ea typeface="Calibri"/>
                <a:cs typeface="Calibri"/>
                <a:sym typeface="Calibri"/>
              </a:rPr>
              <a:t>+88 02 839 6601</a:t>
            </a:r>
            <a:endParaRPr sz="3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900" dirty="0">
              <a:solidFill>
                <a:schemeClr val="dk1"/>
              </a:solidFill>
              <a:latin typeface="Times New Roman"/>
              <a:ea typeface="Times New Roman"/>
              <a:cs typeface="Times New Roman"/>
              <a:sym typeface="Times New Roman"/>
            </a:endParaRPr>
          </a:p>
          <a:p>
            <a:pPr marL="0" marR="0" lvl="0" indent="0" algn="l" rtl="0">
              <a:lnSpc>
                <a:spcPct val="100000"/>
              </a:lnSpc>
              <a:spcBef>
                <a:spcPts val="45"/>
              </a:spcBef>
              <a:spcAft>
                <a:spcPts val="0"/>
              </a:spcAft>
              <a:buNone/>
            </a:pPr>
            <a:endParaRPr sz="3550" dirty="0">
              <a:solidFill>
                <a:schemeClr val="dk1"/>
              </a:solidFill>
              <a:latin typeface="Times New Roman"/>
              <a:ea typeface="Times New Roman"/>
              <a:cs typeface="Times New Roman"/>
              <a:sym typeface="Times New Roman"/>
            </a:endParaRPr>
          </a:p>
          <a:p>
            <a:pPr marL="12700" marR="0" lvl="0" indent="0" algn="l" rtl="0">
              <a:lnSpc>
                <a:spcPct val="100000"/>
              </a:lnSpc>
              <a:spcBef>
                <a:spcPts val="5"/>
              </a:spcBef>
              <a:spcAft>
                <a:spcPts val="0"/>
              </a:spcAft>
              <a:buNone/>
            </a:pPr>
            <a:r>
              <a:rPr lang="en-GB" sz="3200" b="1" dirty="0">
                <a:solidFill>
                  <a:srgbClr val="111B1D"/>
                </a:solidFill>
                <a:latin typeface="Arial Narrow"/>
                <a:ea typeface="Arial Narrow"/>
                <a:cs typeface="Arial Narrow"/>
                <a:sym typeface="Arial Narrow"/>
              </a:rPr>
              <a:t>E-MAIL	ADDRESS</a:t>
            </a:r>
            <a:endParaRPr sz="3200" dirty="0">
              <a:solidFill>
                <a:schemeClr val="dk1"/>
              </a:solidFill>
              <a:latin typeface="Arial Narrow"/>
              <a:ea typeface="Arial Narrow"/>
              <a:cs typeface="Arial Narrow"/>
              <a:sym typeface="Arial Narrow"/>
            </a:endParaRPr>
          </a:p>
          <a:p>
            <a:pPr marL="12700" marR="0" lvl="0" indent="0" algn="l" rtl="0">
              <a:lnSpc>
                <a:spcPct val="100000"/>
              </a:lnSpc>
              <a:spcBef>
                <a:spcPts val="1240"/>
              </a:spcBef>
              <a:spcAft>
                <a:spcPts val="0"/>
              </a:spcAft>
              <a:buNone/>
            </a:pPr>
            <a:r>
              <a:rPr lang="en-GB" sz="3000" u="sng" dirty="0">
                <a:solidFill>
                  <a:schemeClr val="hlink"/>
                </a:solidFill>
                <a:latin typeface="Calibri"/>
                <a:ea typeface="Calibri"/>
                <a:cs typeface="Calibri"/>
                <a:sym typeface="Calibri"/>
                <a:hlinkClick r:id="rId3"/>
              </a:rPr>
              <a:t>info@bacbonltd.com</a:t>
            </a:r>
            <a:endParaRPr sz="3000" dirty="0">
              <a:solidFill>
                <a:schemeClr val="dk1"/>
              </a:solidFill>
              <a:latin typeface="Calibri"/>
              <a:ea typeface="Calibri"/>
              <a:cs typeface="Calibri"/>
              <a:sym typeface="Calibri"/>
            </a:endParaRPr>
          </a:p>
        </p:txBody>
      </p:sp>
      <p:sp>
        <p:nvSpPr>
          <p:cNvPr id="346" name="Google Shape;346;p20"/>
          <p:cNvSpPr txBox="1">
            <a:spLocks noGrp="1"/>
          </p:cNvSpPr>
          <p:nvPr>
            <p:ph type="title"/>
          </p:nvPr>
        </p:nvSpPr>
        <p:spPr>
          <a:xfrm>
            <a:off x="2589508" y="960026"/>
            <a:ext cx="7075187" cy="1125949"/>
          </a:xfrm>
          <a:prstGeom prst="rect">
            <a:avLst/>
          </a:prstGeom>
          <a:noFill/>
          <a:ln>
            <a:noFill/>
          </a:ln>
        </p:spPr>
        <p:txBody>
          <a:bodyPr spcFirstLastPara="1" wrap="square" lIns="0" tIns="17775" rIns="0" bIns="0" anchor="t" anchorCtr="0">
            <a:noAutofit/>
          </a:bodyPr>
          <a:lstStyle/>
          <a:p>
            <a:pPr marL="12700" lvl="0" indent="0" algn="l" rtl="0">
              <a:lnSpc>
                <a:spcPct val="100000"/>
              </a:lnSpc>
              <a:spcBef>
                <a:spcPts val="0"/>
              </a:spcBef>
              <a:spcAft>
                <a:spcPts val="0"/>
              </a:spcAft>
              <a:buNone/>
            </a:pPr>
            <a:r>
              <a:rPr lang="en-GB" sz="7200" b="1" dirty="0">
                <a:solidFill>
                  <a:srgbClr val="000000"/>
                </a:solidFill>
                <a:latin typeface="Trebuchet MS"/>
                <a:ea typeface="Trebuchet MS"/>
                <a:cs typeface="Trebuchet MS"/>
                <a:sym typeface="Trebuchet MS"/>
              </a:rPr>
              <a:t>OUR CONTACT</a:t>
            </a:r>
            <a:endParaRPr sz="7200" dirty="0">
              <a:latin typeface="Trebuchet MS"/>
              <a:ea typeface="Trebuchet MS"/>
              <a:cs typeface="Trebuchet MS"/>
              <a:sym typeface="Trebuchet MS"/>
            </a:endParaRPr>
          </a:p>
        </p:txBody>
      </p:sp>
      <p:sp>
        <p:nvSpPr>
          <p:cNvPr id="347" name="Google Shape;347;p20"/>
          <p:cNvSpPr/>
          <p:nvPr/>
        </p:nvSpPr>
        <p:spPr>
          <a:xfrm>
            <a:off x="223837" y="1"/>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0"/>
          <p:cNvSpPr/>
          <p:nvPr/>
        </p:nvSpPr>
        <p:spPr>
          <a:xfrm>
            <a:off x="0" y="223839"/>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0"/>
          <p:cNvSpPr/>
          <p:nvPr/>
        </p:nvSpPr>
        <p:spPr>
          <a:xfrm>
            <a:off x="18511838" y="1"/>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0"/>
          <p:cNvSpPr/>
          <p:nvPr/>
        </p:nvSpPr>
        <p:spPr>
          <a:xfrm>
            <a:off x="18621375" y="223839"/>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20"/>
          <p:cNvSpPr/>
          <p:nvPr/>
        </p:nvSpPr>
        <p:spPr>
          <a:xfrm>
            <a:off x="223837" y="10620376"/>
            <a:ext cx="0" cy="99060"/>
          </a:xfrm>
          <a:custGeom>
            <a:avLst/>
            <a:gdLst/>
            <a:ahLst/>
            <a:cxnLst/>
            <a:rect l="l" t="t" r="r" b="b"/>
            <a:pathLst>
              <a:path w="120000" h="99059" extrusionOk="0">
                <a:moveTo>
                  <a:pt x="0" y="0"/>
                </a:moveTo>
                <a:lnTo>
                  <a:pt x="0" y="98621"/>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20"/>
          <p:cNvSpPr/>
          <p:nvPr/>
        </p:nvSpPr>
        <p:spPr>
          <a:xfrm>
            <a:off x="0" y="10510839"/>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0"/>
          <p:cNvSpPr/>
          <p:nvPr/>
        </p:nvSpPr>
        <p:spPr>
          <a:xfrm>
            <a:off x="18511838" y="10620376"/>
            <a:ext cx="0" cy="99060"/>
          </a:xfrm>
          <a:custGeom>
            <a:avLst/>
            <a:gdLst/>
            <a:ahLst/>
            <a:cxnLst/>
            <a:rect l="l" t="t" r="r" b="b"/>
            <a:pathLst>
              <a:path w="120000" h="99059" extrusionOk="0">
                <a:moveTo>
                  <a:pt x="0" y="0"/>
                </a:moveTo>
                <a:lnTo>
                  <a:pt x="0" y="98621"/>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20"/>
          <p:cNvSpPr/>
          <p:nvPr/>
        </p:nvSpPr>
        <p:spPr>
          <a:xfrm>
            <a:off x="18621375" y="10510839"/>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3341" y="9052075"/>
            <a:ext cx="3327370" cy="9323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p7"/>
          <p:cNvSpPr/>
          <p:nvPr/>
        </p:nvSpPr>
        <p:spPr>
          <a:xfrm>
            <a:off x="52387" y="2168"/>
            <a:ext cx="18516600" cy="10515600"/>
          </a:xfrm>
          <a:custGeom>
            <a:avLst/>
            <a:gdLst/>
            <a:ahLst/>
            <a:cxnLst/>
            <a:rect l="l" t="t" r="r" b="b"/>
            <a:pathLst>
              <a:path w="18516600" h="10515600" extrusionOk="0">
                <a:moveTo>
                  <a:pt x="0" y="0"/>
                </a:moveTo>
                <a:lnTo>
                  <a:pt x="18516599" y="0"/>
                </a:lnTo>
                <a:lnTo>
                  <a:pt x="18516599" y="10515599"/>
                </a:lnTo>
                <a:lnTo>
                  <a:pt x="0" y="10515599"/>
                </a:lnTo>
                <a:lnTo>
                  <a:pt x="0" y="0"/>
                </a:lnTo>
                <a:close/>
              </a:path>
            </a:pathLst>
          </a:custGeom>
          <a:solidFill>
            <a:srgbClr val="C7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7"/>
          <p:cNvSpPr txBox="1"/>
          <p:nvPr/>
        </p:nvSpPr>
        <p:spPr>
          <a:xfrm>
            <a:off x="463550" y="561974"/>
            <a:ext cx="9048750" cy="2799412"/>
          </a:xfrm>
          <a:prstGeom prst="rect">
            <a:avLst/>
          </a:prstGeom>
          <a:noFill/>
          <a:ln>
            <a:noFill/>
          </a:ln>
        </p:spPr>
        <p:txBody>
          <a:bodyPr spcFirstLastPara="1" wrap="square" lIns="0" tIns="260350" rIns="0" bIns="0" anchor="t" anchorCtr="0">
            <a:noAutofit/>
          </a:bodyPr>
          <a:lstStyle/>
          <a:p>
            <a:pPr marL="12700" marR="5080" lvl="0" indent="0" algn="l" rtl="0">
              <a:lnSpc>
                <a:spcPct val="144848"/>
              </a:lnSpc>
              <a:spcBef>
                <a:spcPts val="0"/>
              </a:spcBef>
              <a:spcAft>
                <a:spcPts val="0"/>
              </a:spcAft>
              <a:buNone/>
            </a:pPr>
            <a:r>
              <a:rPr lang="en-GB" sz="5400" b="1" dirty="0" smtClean="0">
                <a:solidFill>
                  <a:srgbClr val="111B1D"/>
                </a:solidFill>
                <a:latin typeface="Trebuchet MS" panose="020B0603020202020204" pitchFamily="34" charset="0"/>
                <a:ea typeface="Cambria" panose="02040503050406030204" pitchFamily="18" charset="0"/>
                <a:cs typeface="Calibri"/>
                <a:sym typeface="Calibri"/>
              </a:rPr>
              <a:t>ABOUT</a:t>
            </a:r>
            <a:endParaRPr lang="en-GB" sz="5400" b="1" dirty="0">
              <a:solidFill>
                <a:schemeClr val="accent6">
                  <a:lumMod val="75000"/>
                </a:schemeClr>
              </a:solidFill>
              <a:latin typeface="Trebuchet MS" panose="020B0603020202020204" pitchFamily="34" charset="0"/>
              <a:ea typeface="Cambria" panose="02040503050406030204" pitchFamily="18" charset="0"/>
              <a:cs typeface="Calibri"/>
              <a:sym typeface="Calibri"/>
            </a:endParaRPr>
          </a:p>
          <a:p>
            <a:pPr marL="12700" marR="5080" lvl="0" indent="0" algn="l" rtl="0">
              <a:lnSpc>
                <a:spcPct val="144848"/>
              </a:lnSpc>
              <a:spcBef>
                <a:spcPts val="0"/>
              </a:spcBef>
              <a:spcAft>
                <a:spcPts val="0"/>
              </a:spcAft>
              <a:buNone/>
            </a:pPr>
            <a:r>
              <a:rPr lang="en-GB" sz="5400" b="1" dirty="0" smtClean="0">
                <a:solidFill>
                  <a:schemeClr val="bg2">
                    <a:lumMod val="60000"/>
                    <a:lumOff val="40000"/>
                  </a:schemeClr>
                </a:solidFill>
                <a:latin typeface="Trebuchet MS" panose="020B0603020202020204" pitchFamily="34" charset="0"/>
                <a:ea typeface="Cambria" panose="02040503050406030204" pitchFamily="18" charset="0"/>
                <a:cs typeface="Calibri"/>
                <a:sym typeface="Calibri"/>
              </a:rPr>
              <a:t>BacBon</a:t>
            </a:r>
            <a:endParaRPr sz="5400" dirty="0">
              <a:solidFill>
                <a:schemeClr val="bg2">
                  <a:lumMod val="60000"/>
                  <a:lumOff val="40000"/>
                </a:schemeClr>
              </a:solidFill>
              <a:highlight>
                <a:srgbClr val="FFFF00"/>
              </a:highlight>
              <a:latin typeface="Trebuchet MS" panose="020B0603020202020204" pitchFamily="34" charset="0"/>
              <a:ea typeface="Cambria" panose="02040503050406030204" pitchFamily="18" charset="0"/>
              <a:cs typeface="Calibri"/>
              <a:sym typeface="Calibri"/>
            </a:endParaRPr>
          </a:p>
        </p:txBody>
      </p:sp>
      <p:sp>
        <p:nvSpPr>
          <p:cNvPr id="56" name="Google Shape;56;p7"/>
          <p:cNvSpPr/>
          <p:nvPr/>
        </p:nvSpPr>
        <p:spPr>
          <a:xfrm>
            <a:off x="219075" y="8516579"/>
            <a:ext cx="18402300" cy="2104390"/>
          </a:xfrm>
          <a:custGeom>
            <a:avLst/>
            <a:gdLst/>
            <a:ahLst/>
            <a:cxnLst/>
            <a:rect l="l" t="t" r="r" b="b"/>
            <a:pathLst>
              <a:path w="18402300" h="2104390" extrusionOk="0">
                <a:moveTo>
                  <a:pt x="0" y="2103795"/>
                </a:moveTo>
                <a:lnTo>
                  <a:pt x="0" y="0"/>
                </a:lnTo>
                <a:lnTo>
                  <a:pt x="18402299" y="0"/>
                </a:lnTo>
                <a:lnTo>
                  <a:pt x="18402299" y="2103795"/>
                </a:lnTo>
                <a:lnTo>
                  <a:pt x="0" y="2103795"/>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7"/>
          <p:cNvSpPr/>
          <p:nvPr/>
        </p:nvSpPr>
        <p:spPr>
          <a:xfrm>
            <a:off x="5989119" y="104775"/>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7"/>
          <p:cNvSpPr/>
          <p:nvPr/>
        </p:nvSpPr>
        <p:spPr>
          <a:xfrm>
            <a:off x="16909329" y="104775"/>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7"/>
          <p:cNvSpPr txBox="1"/>
          <p:nvPr/>
        </p:nvSpPr>
        <p:spPr>
          <a:xfrm>
            <a:off x="6900955" y="5890018"/>
            <a:ext cx="9227467" cy="738138"/>
          </a:xfrm>
          <a:prstGeom prst="rect">
            <a:avLst/>
          </a:prstGeom>
          <a:noFill/>
          <a:ln>
            <a:noFill/>
          </a:ln>
        </p:spPr>
        <p:txBody>
          <a:bodyPr spcFirstLastPara="1" wrap="square" lIns="0" tIns="12700" rIns="0" bIns="0" anchor="t" anchorCtr="0">
            <a:noAutofit/>
          </a:bodyPr>
          <a:lstStyle/>
          <a:p>
            <a:pPr marL="12700" lvl="0" algn="ctr"/>
            <a:r>
              <a:rPr lang="en-US" sz="3200" b="1" dirty="0" smtClean="0">
                <a:solidFill>
                  <a:srgbClr val="0070C0"/>
                </a:solidFill>
                <a:latin typeface="Trebuchet MS" panose="020B0603020202020204" pitchFamily="34" charset="0"/>
                <a:ea typeface="Cambria" panose="02040503050406030204" pitchFamily="18" charset="0"/>
              </a:rPr>
              <a:t>MEMBER OF</a:t>
            </a:r>
            <a:endParaRPr sz="3200" b="1" dirty="0">
              <a:solidFill>
                <a:srgbClr val="0070C0"/>
              </a:solidFill>
              <a:latin typeface="Trebuchet MS" panose="020B0603020202020204" pitchFamily="34" charset="0"/>
              <a:ea typeface="Cambria" panose="02040503050406030204" pitchFamily="18" charset="0"/>
              <a:cs typeface="Arial Black"/>
              <a:sym typeface="Arial Black"/>
            </a:endParaRPr>
          </a:p>
        </p:txBody>
      </p:sp>
      <p:sp>
        <p:nvSpPr>
          <p:cNvPr id="62" name="Google Shape;62;p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7"/>
          <p:cNvSpPr/>
          <p:nvPr/>
        </p:nvSpPr>
        <p:spPr>
          <a:xfrm>
            <a:off x="223837"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7"/>
          <p:cNvSpPr/>
          <p:nvPr/>
        </p:nvSpPr>
        <p:spPr>
          <a:xfrm>
            <a:off x="18511838"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
        <p:nvSpPr>
          <p:cNvPr id="19" name="Google Shape;61;p7"/>
          <p:cNvSpPr txBox="1"/>
          <p:nvPr/>
        </p:nvSpPr>
        <p:spPr>
          <a:xfrm>
            <a:off x="7053355" y="941058"/>
            <a:ext cx="9227467" cy="4948960"/>
          </a:xfrm>
          <a:prstGeom prst="rect">
            <a:avLst/>
          </a:prstGeom>
          <a:noFill/>
          <a:ln>
            <a:noFill/>
          </a:ln>
        </p:spPr>
        <p:txBody>
          <a:bodyPr spcFirstLastPara="1" wrap="square" lIns="0" tIns="12700" rIns="0" bIns="0" anchor="t" anchorCtr="0">
            <a:noAutofit/>
          </a:bodyPr>
          <a:lstStyle/>
          <a:p>
            <a:pPr marL="12700" lvl="0"/>
            <a:r>
              <a:rPr lang="en-US" sz="2000" dirty="0">
                <a:solidFill>
                  <a:schemeClr val="tx1">
                    <a:lumMod val="85000"/>
                    <a:lumOff val="15000"/>
                  </a:schemeClr>
                </a:solidFill>
              </a:rPr>
              <a:t>BacBon Limited is a Social Enterprise established in 2013. We aim to feat the modern ICT innovation for the enhancement of the quality education of Bangladesh and reduce the gap between rural and urban area by ensuring access to quality education for all</a:t>
            </a:r>
            <a:r>
              <a:rPr lang="en-US" sz="2000" dirty="0" smtClean="0">
                <a:solidFill>
                  <a:schemeClr val="tx1">
                    <a:lumMod val="85000"/>
                    <a:lumOff val="15000"/>
                  </a:schemeClr>
                </a:solidFill>
              </a:rPr>
              <a:t>.</a:t>
            </a:r>
          </a:p>
          <a:p>
            <a:pPr marL="12700" lvl="0"/>
            <a:endParaRPr lang="en-US" sz="2000" b="1" dirty="0" smtClean="0">
              <a:solidFill>
                <a:schemeClr val="dk1"/>
              </a:solidFill>
              <a:latin typeface="Arial Black"/>
              <a:ea typeface="Arial Black"/>
              <a:cs typeface="Arial Black"/>
              <a:sym typeface="Arial Black"/>
            </a:endParaRPr>
          </a:p>
          <a:p>
            <a:pPr marL="12700" lvl="0"/>
            <a:endParaRPr lang="en-US" sz="2000" b="1" dirty="0" smtClean="0">
              <a:solidFill>
                <a:schemeClr val="dk1"/>
              </a:solidFill>
              <a:latin typeface="Arial Black"/>
              <a:ea typeface="Arial Black"/>
              <a:cs typeface="Arial Black"/>
              <a:sym typeface="Arial Black"/>
            </a:endParaRPr>
          </a:p>
          <a:p>
            <a:pPr marL="12700" lvl="0"/>
            <a:r>
              <a:rPr lang="en-US" sz="2000" b="1" dirty="0" smtClean="0">
                <a:solidFill>
                  <a:schemeClr val="dk1"/>
                </a:solidFill>
                <a:latin typeface="Arial Black"/>
                <a:ea typeface="Arial Black"/>
                <a:cs typeface="Arial Black"/>
                <a:sym typeface="Arial Black"/>
              </a:rPr>
              <a:t>Focused with:</a:t>
            </a:r>
          </a:p>
          <a:p>
            <a:pPr marL="12700" lvl="0"/>
            <a:r>
              <a:rPr lang="en-US" sz="2000" b="1" dirty="0" smtClean="0">
                <a:solidFill>
                  <a:schemeClr val="dk1"/>
                </a:solidFill>
                <a:latin typeface="Arial Black"/>
                <a:ea typeface="Arial Black"/>
                <a:cs typeface="Arial Black"/>
                <a:sym typeface="Arial Black"/>
              </a:rPr>
              <a:t>Education Platform Development, LMS, Contents Developments, Training ERP, Smart Solution for conference &amp; training.</a:t>
            </a:r>
            <a:endParaRPr lang="en-US" sz="2000" b="1" dirty="0">
              <a:solidFill>
                <a:schemeClr val="dk1"/>
              </a:solidFill>
              <a:latin typeface="Arial Black"/>
              <a:ea typeface="Arial Black"/>
              <a:cs typeface="Arial Black"/>
              <a:sym typeface="Arial Black"/>
            </a:endParaRPr>
          </a:p>
          <a:p>
            <a:pPr marL="12700" lvl="0"/>
            <a:endParaRPr lang="en-US" sz="2000" b="1" dirty="0">
              <a:solidFill>
                <a:schemeClr val="dk1"/>
              </a:solidFill>
              <a:latin typeface="Arial Black"/>
              <a:ea typeface="Arial Black"/>
              <a:cs typeface="Arial Black"/>
              <a:sym typeface="Arial Black"/>
            </a:endParaRPr>
          </a:p>
          <a:p>
            <a:pPr marL="12700" lvl="0"/>
            <a:r>
              <a:rPr lang="en-US" sz="2000" b="1" dirty="0" smtClean="0">
                <a:solidFill>
                  <a:srgbClr val="0070C0"/>
                </a:solidFill>
                <a:latin typeface="Arial Black"/>
                <a:ea typeface="Arial Black"/>
                <a:cs typeface="Arial Black"/>
                <a:sym typeface="Arial Black"/>
              </a:rPr>
              <a:t>BacBon is the biggest Education Service provider in Japan Market.</a:t>
            </a:r>
            <a:r>
              <a:rPr lang="en-US" sz="2000" b="1" dirty="0" smtClean="0">
                <a:solidFill>
                  <a:schemeClr val="dk1"/>
                </a:solidFill>
                <a:latin typeface="Arial Black"/>
                <a:ea typeface="Arial Black"/>
                <a:cs typeface="Arial Black"/>
                <a:sym typeface="Arial Black"/>
              </a:rPr>
              <a:t> </a:t>
            </a:r>
            <a:r>
              <a:rPr lang="en-US" sz="2000" dirty="0" smtClean="0">
                <a:solidFill>
                  <a:schemeClr val="tx1"/>
                </a:solidFill>
              </a:rPr>
              <a:t>BacBon has been </a:t>
            </a:r>
            <a:r>
              <a:rPr lang="en-US" sz="2000" dirty="0">
                <a:solidFill>
                  <a:schemeClr val="tx1"/>
                </a:solidFill>
              </a:rPr>
              <a:t>providing Quality English Lecture Correction (SLC) service to Japanese High School Students. Currently, more than </a:t>
            </a:r>
            <a:r>
              <a:rPr lang="en-US" sz="2000" dirty="0" smtClean="0">
                <a:solidFill>
                  <a:srgbClr val="0070C0"/>
                </a:solidFill>
              </a:rPr>
              <a:t>230 </a:t>
            </a:r>
            <a:r>
              <a:rPr lang="en-US" sz="2000" dirty="0">
                <a:solidFill>
                  <a:srgbClr val="0070C0"/>
                </a:solidFill>
              </a:rPr>
              <a:t>tutors</a:t>
            </a:r>
            <a:r>
              <a:rPr lang="en-US" sz="2000" dirty="0">
                <a:solidFill>
                  <a:schemeClr val="tx1"/>
                </a:solidFill>
              </a:rPr>
              <a:t> are serving to above </a:t>
            </a:r>
            <a:r>
              <a:rPr lang="en-US" sz="2000" dirty="0" smtClean="0">
                <a:solidFill>
                  <a:srgbClr val="0070C0"/>
                </a:solidFill>
              </a:rPr>
              <a:t>70,000 </a:t>
            </a:r>
            <a:r>
              <a:rPr lang="en-US" sz="2000" dirty="0">
                <a:solidFill>
                  <a:srgbClr val="0070C0"/>
                </a:solidFill>
              </a:rPr>
              <a:t>Japanese students</a:t>
            </a:r>
            <a:r>
              <a:rPr lang="en-US" sz="2000" dirty="0">
                <a:solidFill>
                  <a:schemeClr val="tx1"/>
                </a:solidFill>
              </a:rPr>
              <a:t> from </a:t>
            </a:r>
            <a:r>
              <a:rPr lang="en-US" sz="2000" dirty="0" smtClean="0">
                <a:solidFill>
                  <a:srgbClr val="0070C0"/>
                </a:solidFill>
              </a:rPr>
              <a:t>250+ </a:t>
            </a:r>
            <a:r>
              <a:rPr lang="en-US" sz="2000" dirty="0">
                <a:solidFill>
                  <a:srgbClr val="0070C0"/>
                </a:solidFill>
              </a:rPr>
              <a:t>high schools</a:t>
            </a:r>
            <a:r>
              <a:rPr lang="en-US" sz="2000" dirty="0">
                <a:solidFill>
                  <a:schemeClr val="tx1"/>
                </a:solidFill>
              </a:rPr>
              <a:t>. </a:t>
            </a:r>
            <a:endParaRPr sz="2000" dirty="0">
              <a:solidFill>
                <a:schemeClr val="tx1"/>
              </a:solidFill>
              <a:latin typeface="Arial Black"/>
              <a:ea typeface="Arial Black"/>
              <a:cs typeface="Arial Black"/>
              <a:sym typeface="Arial Black"/>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792" y="6467845"/>
            <a:ext cx="3817093" cy="13264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2639" y="6467845"/>
            <a:ext cx="3264714" cy="14580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826" y="6467845"/>
            <a:ext cx="2452524" cy="1458028"/>
          </a:xfrm>
          <a:prstGeom prst="rect">
            <a:avLst/>
          </a:prstGeom>
        </p:spPr>
      </p:pic>
    </p:spTree>
    <p:extLst>
      <p:ext uri="{BB962C8B-B14F-4D97-AF65-F5344CB8AC3E}">
        <p14:creationId xmlns:p14="http://schemas.microsoft.com/office/powerpoint/2010/main" val="283180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p7"/>
          <p:cNvSpPr/>
          <p:nvPr/>
        </p:nvSpPr>
        <p:spPr>
          <a:xfrm>
            <a:off x="52387" y="2168"/>
            <a:ext cx="18516600" cy="10515600"/>
          </a:xfrm>
          <a:custGeom>
            <a:avLst/>
            <a:gdLst/>
            <a:ahLst/>
            <a:cxnLst/>
            <a:rect l="l" t="t" r="r" b="b"/>
            <a:pathLst>
              <a:path w="18516600" h="10515600" extrusionOk="0">
                <a:moveTo>
                  <a:pt x="0" y="0"/>
                </a:moveTo>
                <a:lnTo>
                  <a:pt x="18516599" y="0"/>
                </a:lnTo>
                <a:lnTo>
                  <a:pt x="18516599" y="10515599"/>
                </a:lnTo>
                <a:lnTo>
                  <a:pt x="0" y="10515599"/>
                </a:lnTo>
                <a:lnTo>
                  <a:pt x="0" y="0"/>
                </a:lnTo>
                <a:close/>
              </a:path>
            </a:pathLst>
          </a:custGeom>
          <a:solidFill>
            <a:srgbClr val="C7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7"/>
          <p:cNvSpPr txBox="1"/>
          <p:nvPr/>
        </p:nvSpPr>
        <p:spPr>
          <a:xfrm>
            <a:off x="438494" y="300862"/>
            <a:ext cx="5667916" cy="6203847"/>
          </a:xfrm>
          <a:prstGeom prst="rect">
            <a:avLst/>
          </a:prstGeom>
          <a:noFill/>
          <a:ln>
            <a:noFill/>
          </a:ln>
        </p:spPr>
        <p:txBody>
          <a:bodyPr spcFirstLastPara="1" wrap="square" lIns="0" tIns="260350" rIns="0" bIns="0" anchor="t" anchorCtr="0">
            <a:noAutofit/>
          </a:bodyPr>
          <a:lstStyle/>
          <a:p>
            <a:pPr marL="12700" marR="5080" lvl="0" indent="0" algn="l" rtl="0">
              <a:lnSpc>
                <a:spcPct val="144848"/>
              </a:lnSpc>
              <a:spcBef>
                <a:spcPts val="0"/>
              </a:spcBef>
              <a:spcAft>
                <a:spcPts val="0"/>
              </a:spcAft>
              <a:buNone/>
            </a:pPr>
            <a:r>
              <a:rPr lang="en-GB" sz="5400" b="1" dirty="0" smtClean="0">
                <a:solidFill>
                  <a:srgbClr val="111B1D"/>
                </a:solidFill>
                <a:latin typeface="Trebuchet MS" panose="020B0603020202020204" pitchFamily="34" charset="0"/>
                <a:ea typeface="Cambria" panose="02040503050406030204" pitchFamily="18" charset="0"/>
                <a:cs typeface="Calibri"/>
                <a:sym typeface="Calibri"/>
              </a:rPr>
              <a:t>Relevant </a:t>
            </a:r>
          </a:p>
          <a:p>
            <a:pPr marL="12700" marR="5080" lvl="0" indent="0" algn="l" rtl="0">
              <a:lnSpc>
                <a:spcPct val="144848"/>
              </a:lnSpc>
              <a:spcBef>
                <a:spcPts val="0"/>
              </a:spcBef>
              <a:spcAft>
                <a:spcPts val="0"/>
              </a:spcAft>
              <a:buNone/>
            </a:pPr>
            <a:r>
              <a:rPr lang="en-GB" sz="5400" b="1" dirty="0" smtClean="0">
                <a:solidFill>
                  <a:srgbClr val="111B1D"/>
                </a:solidFill>
                <a:latin typeface="Trebuchet MS" panose="020B0603020202020204" pitchFamily="34" charset="0"/>
                <a:ea typeface="Cambria" panose="02040503050406030204" pitchFamily="18" charset="0"/>
                <a:cs typeface="Calibri"/>
                <a:sym typeface="Calibri"/>
              </a:rPr>
              <a:t>Experience </a:t>
            </a:r>
          </a:p>
          <a:p>
            <a:pPr marL="12700" marR="5080" lvl="0" indent="0" algn="l" rtl="0">
              <a:lnSpc>
                <a:spcPct val="144848"/>
              </a:lnSpc>
              <a:spcBef>
                <a:spcPts val="0"/>
              </a:spcBef>
              <a:spcAft>
                <a:spcPts val="0"/>
              </a:spcAft>
              <a:buNone/>
            </a:pPr>
            <a:r>
              <a:rPr lang="en-GB" sz="5400" b="1" dirty="0" smtClean="0">
                <a:solidFill>
                  <a:srgbClr val="111B1D"/>
                </a:solidFill>
                <a:latin typeface="Trebuchet MS" panose="020B0603020202020204" pitchFamily="34" charset="0"/>
                <a:ea typeface="Cambria" panose="02040503050406030204" pitchFamily="18" charset="0"/>
                <a:cs typeface="Calibri"/>
                <a:sym typeface="Calibri"/>
              </a:rPr>
              <a:t>On </a:t>
            </a:r>
            <a:r>
              <a:rPr lang="en-GB" sz="5400" b="1" dirty="0" smtClean="0">
                <a:solidFill>
                  <a:srgbClr val="FF0000"/>
                </a:solidFill>
                <a:latin typeface="Trebuchet MS" panose="020B0603020202020204" pitchFamily="34" charset="0"/>
                <a:ea typeface="Cambria" panose="02040503050406030204" pitchFamily="18" charset="0"/>
                <a:cs typeface="Calibri"/>
                <a:sym typeface="Calibri"/>
              </a:rPr>
              <a:t>LMS</a:t>
            </a:r>
            <a:r>
              <a:rPr lang="en-GB" sz="5400" b="1" dirty="0" smtClean="0">
                <a:solidFill>
                  <a:srgbClr val="111B1D"/>
                </a:solidFill>
                <a:latin typeface="Trebuchet MS" panose="020B0603020202020204" pitchFamily="34" charset="0"/>
                <a:ea typeface="Cambria" panose="02040503050406030204" pitchFamily="18" charset="0"/>
                <a:cs typeface="Calibri"/>
                <a:sym typeface="Calibri"/>
              </a:rPr>
              <a:t> and </a:t>
            </a:r>
          </a:p>
          <a:p>
            <a:pPr marL="12700" marR="5080" lvl="0" indent="0" algn="l" rtl="0">
              <a:lnSpc>
                <a:spcPct val="144848"/>
              </a:lnSpc>
              <a:spcBef>
                <a:spcPts val="0"/>
              </a:spcBef>
              <a:spcAft>
                <a:spcPts val="0"/>
              </a:spcAft>
              <a:buNone/>
            </a:pPr>
            <a:r>
              <a:rPr lang="en-GB" sz="5400" b="1" dirty="0" smtClean="0">
                <a:solidFill>
                  <a:srgbClr val="FF0000"/>
                </a:solidFill>
                <a:latin typeface="Trebuchet MS" panose="020B0603020202020204" pitchFamily="34" charset="0"/>
                <a:ea typeface="Cambria" panose="02040503050406030204" pitchFamily="18" charset="0"/>
                <a:cs typeface="Calibri"/>
                <a:sym typeface="Calibri"/>
              </a:rPr>
              <a:t>E-Content</a:t>
            </a:r>
            <a:r>
              <a:rPr lang="en-GB" sz="5400" b="1" dirty="0" smtClean="0">
                <a:solidFill>
                  <a:schemeClr val="bg2">
                    <a:lumMod val="60000"/>
                    <a:lumOff val="40000"/>
                  </a:schemeClr>
                </a:solidFill>
                <a:latin typeface="Trebuchet MS" panose="020B0603020202020204" pitchFamily="34" charset="0"/>
                <a:ea typeface="Cambria" panose="02040503050406030204" pitchFamily="18" charset="0"/>
                <a:cs typeface="Calibri"/>
                <a:sym typeface="Calibri"/>
              </a:rPr>
              <a:t> </a:t>
            </a:r>
          </a:p>
          <a:p>
            <a:pPr marL="12700" marR="5080" lvl="0" indent="0" algn="l" rtl="0">
              <a:lnSpc>
                <a:spcPct val="144848"/>
              </a:lnSpc>
              <a:spcBef>
                <a:spcPts val="0"/>
              </a:spcBef>
              <a:spcAft>
                <a:spcPts val="0"/>
              </a:spcAft>
              <a:buNone/>
            </a:pPr>
            <a:r>
              <a:rPr lang="en-GB" sz="5400" b="1" dirty="0" smtClean="0">
                <a:solidFill>
                  <a:schemeClr val="tx1"/>
                </a:solidFill>
                <a:latin typeface="Trebuchet MS" panose="020B0603020202020204" pitchFamily="34" charset="0"/>
                <a:ea typeface="Cambria" panose="02040503050406030204" pitchFamily="18" charset="0"/>
                <a:cs typeface="Calibri"/>
                <a:sym typeface="Calibri"/>
              </a:rPr>
              <a:t>Development</a:t>
            </a:r>
            <a:endParaRPr sz="5400" dirty="0">
              <a:solidFill>
                <a:schemeClr val="tx1"/>
              </a:solidFill>
              <a:highlight>
                <a:srgbClr val="FFFF00"/>
              </a:highlight>
              <a:latin typeface="Trebuchet MS" panose="020B0603020202020204" pitchFamily="34" charset="0"/>
              <a:ea typeface="Cambria" panose="02040503050406030204" pitchFamily="18" charset="0"/>
              <a:cs typeface="Calibri"/>
              <a:sym typeface="Calibri"/>
            </a:endParaRPr>
          </a:p>
        </p:txBody>
      </p:sp>
      <p:sp>
        <p:nvSpPr>
          <p:cNvPr id="56" name="Google Shape;56;p7"/>
          <p:cNvSpPr/>
          <p:nvPr/>
        </p:nvSpPr>
        <p:spPr>
          <a:xfrm>
            <a:off x="219075" y="8516579"/>
            <a:ext cx="18402300" cy="2104390"/>
          </a:xfrm>
          <a:custGeom>
            <a:avLst/>
            <a:gdLst/>
            <a:ahLst/>
            <a:cxnLst/>
            <a:rect l="l" t="t" r="r" b="b"/>
            <a:pathLst>
              <a:path w="18402300" h="2104390" extrusionOk="0">
                <a:moveTo>
                  <a:pt x="0" y="2103795"/>
                </a:moveTo>
                <a:lnTo>
                  <a:pt x="0" y="0"/>
                </a:lnTo>
                <a:lnTo>
                  <a:pt x="18402299" y="0"/>
                </a:lnTo>
                <a:lnTo>
                  <a:pt x="18402299" y="2103795"/>
                </a:lnTo>
                <a:lnTo>
                  <a:pt x="0" y="2103795"/>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7"/>
          <p:cNvSpPr/>
          <p:nvPr/>
        </p:nvSpPr>
        <p:spPr>
          <a:xfrm>
            <a:off x="5770179" y="52387"/>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7"/>
          <p:cNvSpPr/>
          <p:nvPr/>
        </p:nvSpPr>
        <p:spPr>
          <a:xfrm>
            <a:off x="16909329" y="104775"/>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7"/>
          <p:cNvSpPr/>
          <p:nvPr/>
        </p:nvSpPr>
        <p:spPr>
          <a:xfrm>
            <a:off x="223837"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7"/>
          <p:cNvSpPr/>
          <p:nvPr/>
        </p:nvSpPr>
        <p:spPr>
          <a:xfrm>
            <a:off x="18511838"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sp>
        <p:nvSpPr>
          <p:cNvPr id="19" name="Google Shape;61;p7"/>
          <p:cNvSpPr txBox="1"/>
          <p:nvPr/>
        </p:nvSpPr>
        <p:spPr>
          <a:xfrm>
            <a:off x="9718436" y="165307"/>
            <a:ext cx="3657106" cy="690591"/>
          </a:xfrm>
          <a:prstGeom prst="rect">
            <a:avLst/>
          </a:prstGeom>
          <a:noFill/>
          <a:ln>
            <a:noFill/>
          </a:ln>
        </p:spPr>
        <p:txBody>
          <a:bodyPr spcFirstLastPara="1" wrap="square" lIns="0" tIns="12700" rIns="0" bIns="0" anchor="t" anchorCtr="0">
            <a:noAutofit/>
          </a:bodyPr>
          <a:lstStyle/>
          <a:p>
            <a:pPr marL="12700" lvl="0"/>
            <a:r>
              <a:rPr lang="en-US" sz="4400" b="1" u="sng" dirty="0" smtClean="0">
                <a:solidFill>
                  <a:srgbClr val="0070C0"/>
                </a:solidFill>
                <a:latin typeface="Trebuchet MS" panose="020B0603020202020204" pitchFamily="34" charset="0"/>
                <a:ea typeface="Cambria" panose="02040503050406030204" pitchFamily="18" charset="0"/>
              </a:rPr>
              <a:t>OUR CLIENTS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790" y="1192990"/>
            <a:ext cx="1956246" cy="4954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6745" y="1019036"/>
            <a:ext cx="901905" cy="8637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83535" y="1071310"/>
            <a:ext cx="901905" cy="8637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06340" y="3446880"/>
            <a:ext cx="901905" cy="86379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35187" y="4784745"/>
            <a:ext cx="901905" cy="86379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59460" y="3514330"/>
            <a:ext cx="901905" cy="863797"/>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52088" y="2197216"/>
            <a:ext cx="901905" cy="863797"/>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38987" y="6214949"/>
            <a:ext cx="901905" cy="86379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7835" y="6298004"/>
            <a:ext cx="910325" cy="871861"/>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2474" y="4660992"/>
            <a:ext cx="901905" cy="863797"/>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84696" y="2367057"/>
            <a:ext cx="1956246" cy="495413"/>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52855" y="3441399"/>
            <a:ext cx="3556810" cy="851094"/>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23056" y="6420951"/>
            <a:ext cx="1956246" cy="495413"/>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96724" y="2364107"/>
            <a:ext cx="1956246" cy="495413"/>
          </a:xfrm>
          <a:prstGeom prst="rect">
            <a:avLst/>
          </a:prstGeom>
        </p:spPr>
      </p:pic>
      <p:pic>
        <p:nvPicPr>
          <p:cNvPr id="32" name="Picture 3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667457" y="3484024"/>
            <a:ext cx="3234083" cy="819021"/>
          </a:xfrm>
          <a:prstGeom prst="rect">
            <a:avLst/>
          </a:prstGeom>
        </p:spPr>
      </p:pic>
      <p:pic>
        <p:nvPicPr>
          <p:cNvPr id="33" name="Picture 3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88294" y="2250364"/>
            <a:ext cx="3148277" cy="797291"/>
          </a:xfrm>
          <a:prstGeom prst="rect">
            <a:avLst/>
          </a:prstGeom>
        </p:spPr>
      </p:pic>
      <p:pic>
        <p:nvPicPr>
          <p:cNvPr id="34" name="Picture 3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614575" y="4839555"/>
            <a:ext cx="3150865" cy="777486"/>
          </a:xfrm>
          <a:prstGeom prst="rect">
            <a:avLst/>
          </a:prstGeom>
        </p:spPr>
      </p:pic>
      <p:pic>
        <p:nvPicPr>
          <p:cNvPr id="35" name="Picture 3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723842" y="973866"/>
            <a:ext cx="901905" cy="863797"/>
          </a:xfrm>
          <a:prstGeom prst="rect">
            <a:avLst/>
          </a:prstGeom>
        </p:spPr>
      </p:pic>
      <p:pic>
        <p:nvPicPr>
          <p:cNvPr id="36" name="Picture 3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824195" y="2133276"/>
            <a:ext cx="901905" cy="863797"/>
          </a:xfrm>
          <a:prstGeom prst="rect">
            <a:avLst/>
          </a:prstGeom>
        </p:spPr>
      </p:pic>
      <p:pic>
        <p:nvPicPr>
          <p:cNvPr id="37" name="Picture 3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839898" y="1079037"/>
            <a:ext cx="889203" cy="863797"/>
          </a:xfrm>
          <a:prstGeom prst="rect">
            <a:avLst/>
          </a:prstGeom>
        </p:spPr>
      </p:pic>
      <p:pic>
        <p:nvPicPr>
          <p:cNvPr id="40" name="Picture 3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285526" y="6222759"/>
            <a:ext cx="901905" cy="863797"/>
          </a:xfrm>
          <a:prstGeom prst="rect">
            <a:avLst/>
          </a:prstGeom>
        </p:spPr>
      </p:pic>
      <p:pic>
        <p:nvPicPr>
          <p:cNvPr id="41" name="Picture 4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986951" y="6261886"/>
            <a:ext cx="901905" cy="863797"/>
          </a:xfrm>
          <a:prstGeom prst="rect">
            <a:avLst/>
          </a:prstGeom>
        </p:spPr>
      </p:pic>
      <p:pic>
        <p:nvPicPr>
          <p:cNvPr id="42" name="Picture 4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338852" y="3506411"/>
            <a:ext cx="901905" cy="863797"/>
          </a:xfrm>
          <a:prstGeom prst="rect">
            <a:avLst/>
          </a:prstGeom>
        </p:spPr>
      </p:pic>
      <p:pic>
        <p:nvPicPr>
          <p:cNvPr id="44" name="Picture 4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00893" y="4809327"/>
            <a:ext cx="1438275" cy="752475"/>
          </a:xfrm>
          <a:prstGeom prst="rect">
            <a:avLst/>
          </a:prstGeom>
        </p:spPr>
      </p:pic>
      <p:pic>
        <p:nvPicPr>
          <p:cNvPr id="45" name="Picture 4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499774" y="4786922"/>
            <a:ext cx="836351" cy="947865"/>
          </a:xfrm>
          <a:prstGeom prst="rect">
            <a:avLst/>
          </a:prstGeom>
        </p:spPr>
      </p:pic>
      <p:sp>
        <p:nvSpPr>
          <p:cNvPr id="4" name="Rectangle 3"/>
          <p:cNvSpPr/>
          <p:nvPr/>
        </p:nvSpPr>
        <p:spPr>
          <a:xfrm>
            <a:off x="5207044" y="9046540"/>
            <a:ext cx="12952982" cy="1200329"/>
          </a:xfrm>
          <a:prstGeom prst="rect">
            <a:avLst/>
          </a:prstGeom>
        </p:spPr>
        <p:txBody>
          <a:bodyPr wrap="square">
            <a:spAutoFit/>
          </a:bodyPr>
          <a:lstStyle/>
          <a:p>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We are very </a:t>
            </a:r>
            <a:r>
              <a:rPr lang="en-US" sz="1800"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pleased </a:t>
            </a: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to deploy BacBon LMS (Learning management system) for </a:t>
            </a:r>
            <a:r>
              <a:rPr lang="en-US" sz="1800" b="1" dirty="0">
                <a:solidFill>
                  <a:srgbClr val="FFFF00"/>
                </a:solidFill>
                <a:latin typeface="Calibri" panose="020F0502020204030204" pitchFamily="34" charset="0"/>
                <a:ea typeface="Times New Roman" panose="02020603050405020304" pitchFamily="18" charset="0"/>
                <a:cs typeface="Arial" panose="020B0604020202020204" pitchFamily="34" charset="0"/>
              </a:rPr>
              <a:t>BANK ASIA LTD., FIRST SECURITY ISLAMI BANK LTD., COMMUNITY BANK LTD. &amp; POLICE STAFF COLLEGE </a:t>
            </a: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recently for their regular usage.  The system is prone to have more customization and continuous development for serving better features for both admins and end-users. We are happily serving all of our valuable clients.</a:t>
            </a:r>
            <a:endPar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31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p7"/>
          <p:cNvSpPr/>
          <p:nvPr/>
        </p:nvSpPr>
        <p:spPr>
          <a:xfrm>
            <a:off x="52387" y="2168"/>
            <a:ext cx="18516600" cy="10515600"/>
          </a:xfrm>
          <a:custGeom>
            <a:avLst/>
            <a:gdLst/>
            <a:ahLst/>
            <a:cxnLst/>
            <a:rect l="l" t="t" r="r" b="b"/>
            <a:pathLst>
              <a:path w="18516600" h="10515600" extrusionOk="0">
                <a:moveTo>
                  <a:pt x="0" y="0"/>
                </a:moveTo>
                <a:lnTo>
                  <a:pt x="18516599" y="0"/>
                </a:lnTo>
                <a:lnTo>
                  <a:pt x="18516599" y="10515599"/>
                </a:lnTo>
                <a:lnTo>
                  <a:pt x="0" y="10515599"/>
                </a:lnTo>
                <a:lnTo>
                  <a:pt x="0" y="0"/>
                </a:lnTo>
                <a:close/>
              </a:path>
            </a:pathLst>
          </a:custGeom>
          <a:solidFill>
            <a:srgbClr val="C7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7"/>
          <p:cNvSpPr txBox="1"/>
          <p:nvPr/>
        </p:nvSpPr>
        <p:spPr>
          <a:xfrm>
            <a:off x="438494" y="300862"/>
            <a:ext cx="5667916" cy="6203847"/>
          </a:xfrm>
          <a:prstGeom prst="rect">
            <a:avLst/>
          </a:prstGeom>
          <a:noFill/>
          <a:ln>
            <a:noFill/>
          </a:ln>
        </p:spPr>
        <p:txBody>
          <a:bodyPr spcFirstLastPara="1" wrap="square" lIns="0" tIns="260350" rIns="0" bIns="0" anchor="t" anchorCtr="0">
            <a:noAutofit/>
          </a:bodyPr>
          <a:lstStyle/>
          <a:p>
            <a:pPr marL="12700" marR="5080" lvl="0" indent="0" algn="l" rtl="0">
              <a:lnSpc>
                <a:spcPct val="144848"/>
              </a:lnSpc>
              <a:spcBef>
                <a:spcPts val="0"/>
              </a:spcBef>
              <a:spcAft>
                <a:spcPts val="0"/>
              </a:spcAft>
              <a:buNone/>
            </a:pPr>
            <a:r>
              <a:rPr lang="en-GB" sz="5400" b="1" dirty="0" smtClean="0">
                <a:solidFill>
                  <a:srgbClr val="111B1D"/>
                </a:solidFill>
                <a:latin typeface="Trebuchet MS" panose="020B0603020202020204" pitchFamily="34" charset="0"/>
                <a:ea typeface="Cambria" panose="02040503050406030204" pitchFamily="18" charset="0"/>
                <a:cs typeface="Calibri"/>
                <a:sym typeface="Calibri"/>
              </a:rPr>
              <a:t>Clients who are using our </a:t>
            </a:r>
            <a:r>
              <a:rPr lang="en-GB" sz="5400" b="1" dirty="0" smtClean="0">
                <a:solidFill>
                  <a:srgbClr val="00B0F0"/>
                </a:solidFill>
                <a:latin typeface="Trebuchet MS" panose="020B0603020202020204" pitchFamily="34" charset="0"/>
                <a:ea typeface="Cambria" panose="02040503050406030204" pitchFamily="18" charset="0"/>
                <a:cs typeface="Calibri"/>
                <a:sym typeface="Calibri"/>
              </a:rPr>
              <a:t>LMS</a:t>
            </a:r>
            <a:r>
              <a:rPr lang="en-GB" sz="5400" b="1" dirty="0" smtClean="0">
                <a:solidFill>
                  <a:srgbClr val="111B1D"/>
                </a:solidFill>
                <a:latin typeface="Trebuchet MS" panose="020B0603020202020204" pitchFamily="34" charset="0"/>
                <a:ea typeface="Cambria" panose="02040503050406030204" pitchFamily="18" charset="0"/>
                <a:cs typeface="Calibri"/>
                <a:sym typeface="Calibri"/>
              </a:rPr>
              <a:t> currently</a:t>
            </a:r>
            <a:endParaRPr sz="5400" dirty="0">
              <a:solidFill>
                <a:schemeClr val="tx1"/>
              </a:solidFill>
              <a:highlight>
                <a:srgbClr val="FFFF00"/>
              </a:highlight>
              <a:latin typeface="Trebuchet MS" panose="020B0603020202020204" pitchFamily="34" charset="0"/>
              <a:ea typeface="Cambria" panose="02040503050406030204" pitchFamily="18" charset="0"/>
              <a:cs typeface="Calibri"/>
              <a:sym typeface="Calibri"/>
            </a:endParaRPr>
          </a:p>
        </p:txBody>
      </p:sp>
      <p:sp>
        <p:nvSpPr>
          <p:cNvPr id="56" name="Google Shape;56;p7"/>
          <p:cNvSpPr/>
          <p:nvPr/>
        </p:nvSpPr>
        <p:spPr>
          <a:xfrm>
            <a:off x="219075" y="8516579"/>
            <a:ext cx="18402300" cy="2104390"/>
          </a:xfrm>
          <a:custGeom>
            <a:avLst/>
            <a:gdLst/>
            <a:ahLst/>
            <a:cxnLst/>
            <a:rect l="l" t="t" r="r" b="b"/>
            <a:pathLst>
              <a:path w="18402300" h="2104390" extrusionOk="0">
                <a:moveTo>
                  <a:pt x="0" y="2103795"/>
                </a:moveTo>
                <a:lnTo>
                  <a:pt x="0" y="0"/>
                </a:lnTo>
                <a:lnTo>
                  <a:pt x="18402299" y="0"/>
                </a:lnTo>
                <a:lnTo>
                  <a:pt x="18402299" y="2103795"/>
                </a:lnTo>
                <a:lnTo>
                  <a:pt x="0" y="2103795"/>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7"/>
          <p:cNvSpPr/>
          <p:nvPr/>
        </p:nvSpPr>
        <p:spPr>
          <a:xfrm>
            <a:off x="5770179" y="52387"/>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7"/>
          <p:cNvSpPr/>
          <p:nvPr/>
        </p:nvSpPr>
        <p:spPr>
          <a:xfrm>
            <a:off x="16909329" y="104775"/>
            <a:ext cx="0" cy="10515600"/>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7"/>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7"/>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7"/>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7"/>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7"/>
          <p:cNvSpPr/>
          <p:nvPr/>
        </p:nvSpPr>
        <p:spPr>
          <a:xfrm>
            <a:off x="223837"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7"/>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7"/>
          <p:cNvSpPr/>
          <p:nvPr/>
        </p:nvSpPr>
        <p:spPr>
          <a:xfrm>
            <a:off x="18511838" y="10620375"/>
            <a:ext cx="0" cy="99060"/>
          </a:xfrm>
          <a:custGeom>
            <a:avLst/>
            <a:gdLst/>
            <a:ahLst/>
            <a:cxnLst/>
            <a:rect l="l" t="t" r="r" b="b"/>
            <a:pathLst>
              <a:path w="120000" h="99059" extrusionOk="0">
                <a:moveTo>
                  <a:pt x="0" y="0"/>
                </a:moveTo>
                <a:lnTo>
                  <a:pt x="0" y="9862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7"/>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 y="9000560"/>
            <a:ext cx="3327370" cy="9323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538" y="809328"/>
            <a:ext cx="2194559" cy="5557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830" y="2073499"/>
            <a:ext cx="1598689" cy="153114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5244" y="4371480"/>
            <a:ext cx="3508389" cy="888488"/>
          </a:xfrm>
          <a:prstGeom prst="rect">
            <a:avLst/>
          </a:prstGeom>
        </p:spPr>
      </p:pic>
      <p:sp>
        <p:nvSpPr>
          <p:cNvPr id="4" name="Rectangle 3"/>
          <p:cNvSpPr/>
          <p:nvPr/>
        </p:nvSpPr>
        <p:spPr>
          <a:xfrm>
            <a:off x="5141835" y="9174368"/>
            <a:ext cx="12952982" cy="1200329"/>
          </a:xfrm>
          <a:prstGeom prst="rect">
            <a:avLst/>
          </a:prstGeom>
        </p:spPr>
        <p:txBody>
          <a:bodyPr wrap="square">
            <a:spAutoFit/>
          </a:bodyPr>
          <a:lstStyle/>
          <a:p>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We are very pleased to deploy BacBon LMS (Learning management system) </a:t>
            </a:r>
            <a:r>
              <a:rPr lang="en-US" sz="1800"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for</a:t>
            </a:r>
            <a:r>
              <a:rPr lang="en-US" sz="1800"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800" b="1" dirty="0" smtClean="0">
                <a:solidFill>
                  <a:srgbClr val="FFFF00"/>
                </a:solidFill>
                <a:latin typeface="Calibri" panose="020F0502020204030204" pitchFamily="34" charset="0"/>
                <a:ea typeface="Times New Roman" panose="02020603050405020304" pitchFamily="18" charset="0"/>
                <a:cs typeface="Arial" panose="020B0604020202020204" pitchFamily="34" charset="0"/>
              </a:rPr>
              <a:t>BANK </a:t>
            </a:r>
            <a:r>
              <a:rPr lang="en-US" sz="1800" b="1" dirty="0">
                <a:solidFill>
                  <a:srgbClr val="FFFF00"/>
                </a:solidFill>
                <a:latin typeface="Calibri" panose="020F0502020204030204" pitchFamily="34" charset="0"/>
                <a:ea typeface="Times New Roman" panose="02020603050405020304" pitchFamily="18" charset="0"/>
                <a:cs typeface="Arial" panose="020B0604020202020204" pitchFamily="34" charset="0"/>
              </a:rPr>
              <a:t>ASIA LTD., FIRST SECURITY ISLAMI BANK LTD., COMMUNITY BANK </a:t>
            </a:r>
            <a:r>
              <a:rPr lang="en-US" sz="1800" b="1" dirty="0" smtClean="0">
                <a:solidFill>
                  <a:srgbClr val="FFFF00"/>
                </a:solidFill>
                <a:latin typeface="Calibri" panose="020F0502020204030204" pitchFamily="34" charset="0"/>
                <a:ea typeface="Times New Roman" panose="02020603050405020304" pitchFamily="18" charset="0"/>
                <a:cs typeface="Arial" panose="020B0604020202020204" pitchFamily="34" charset="0"/>
              </a:rPr>
              <a:t>LTD. &amp; POLICE STAFF COLLEGE </a:t>
            </a:r>
            <a:r>
              <a:rPr lang="en-US" sz="1800"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recently </a:t>
            </a: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for their regular usage. </a:t>
            </a:r>
            <a:r>
              <a:rPr lang="en-US" sz="1800"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The </a:t>
            </a:r>
            <a:r>
              <a:rPr lang="en-US" sz="1800" dirty="0">
                <a:solidFill>
                  <a:schemeClr val="bg1"/>
                </a:solidFill>
                <a:latin typeface="Calibri" panose="020F0502020204030204" pitchFamily="34" charset="0"/>
                <a:ea typeface="Times New Roman" panose="02020603050405020304" pitchFamily="18" charset="0"/>
                <a:cs typeface="Arial" panose="020B0604020202020204" pitchFamily="34" charset="0"/>
              </a:rPr>
              <a:t>system is prone to have more customization and continuous development for serving better features for both admins and end-users. We are happily serving all of our valuable clients.</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1370" y="6023026"/>
            <a:ext cx="1428750" cy="1619250"/>
          </a:xfrm>
          <a:prstGeom prst="rect">
            <a:avLst/>
          </a:prstGeom>
        </p:spPr>
      </p:pic>
      <p:pic>
        <p:nvPicPr>
          <p:cNvPr id="47" name="Picture 46" descr="C:\Users\User\Downloads\lms.png"/>
          <p:cNvPicPr/>
          <p:nvPr/>
        </p:nvPicPr>
        <p:blipFill>
          <a:blip r:embed="rId8">
            <a:extLst>
              <a:ext uri="{28A0092B-C50C-407E-A947-70E740481C1C}">
                <a14:useLocalDpi xmlns:a14="http://schemas.microsoft.com/office/drawing/2010/main" val="0"/>
              </a:ext>
            </a:extLst>
          </a:blip>
          <a:srcRect/>
          <a:stretch>
            <a:fillRect/>
          </a:stretch>
        </p:blipFill>
        <p:spPr bwMode="auto">
          <a:xfrm>
            <a:off x="12935299" y="2924472"/>
            <a:ext cx="3458845" cy="2772410"/>
          </a:xfrm>
          <a:prstGeom prst="rect">
            <a:avLst/>
          </a:prstGeom>
          <a:noFill/>
          <a:ln>
            <a:noFill/>
          </a:ln>
        </p:spPr>
      </p:pic>
      <p:sp>
        <p:nvSpPr>
          <p:cNvPr id="50" name="Rectangle 49"/>
          <p:cNvSpPr/>
          <p:nvPr/>
        </p:nvSpPr>
        <p:spPr>
          <a:xfrm>
            <a:off x="12807163" y="1876493"/>
            <a:ext cx="3796588" cy="1047979"/>
          </a:xfrm>
          <a:prstGeom prst="rect">
            <a:avLst/>
          </a:prstGeom>
        </p:spPr>
        <p:txBody>
          <a:bodyPr wrap="square">
            <a:spAutoFit/>
          </a:bodyPr>
          <a:lstStyle/>
          <a:p>
            <a:pPr>
              <a:lnSpc>
                <a:spcPct val="115000"/>
              </a:lnSpc>
              <a:spcBef>
                <a:spcPts val="1000"/>
              </a:spcBef>
              <a:spcAft>
                <a:spcPts val="1000"/>
              </a:spcAft>
            </a:pPr>
            <a:r>
              <a:rPr lang="en-US" sz="5400" b="1" u="sng" dirty="0">
                <a:solidFill>
                  <a:schemeClr val="tx1"/>
                </a:solidFill>
                <a:latin typeface="Calibri" panose="020F0502020204030204" pitchFamily="34" charset="0"/>
                <a:ea typeface="Times New Roman" panose="02020603050405020304" pitchFamily="18" charset="0"/>
                <a:cs typeface="Arial" panose="020B0604020202020204" pitchFamily="34" charset="0"/>
              </a:rPr>
              <a:t>BacBon </a:t>
            </a:r>
            <a:r>
              <a:rPr lang="en-US" sz="5400" b="1" u="sng"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LMS</a:t>
            </a:r>
            <a:endParaRPr lang="en-US" sz="5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353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p:nvPr/>
        </p:nvSpPr>
        <p:spPr>
          <a:xfrm>
            <a:off x="1249065" y="2512360"/>
            <a:ext cx="5613087" cy="2217113"/>
          </a:xfrm>
          <a:prstGeom prst="rect">
            <a:avLst/>
          </a:prstGeom>
          <a:noFill/>
          <a:ln>
            <a:noFill/>
          </a:ln>
        </p:spPr>
        <p:txBody>
          <a:bodyPr spcFirstLastPara="1" wrap="square" lIns="0" tIns="48875" rIns="0" bIns="0" anchor="t" anchorCtr="0">
            <a:noAutofit/>
          </a:bodyPr>
          <a:lstStyle/>
          <a:p>
            <a:pPr marL="12700" marR="5080" lvl="0" indent="0" algn="l" rtl="0">
              <a:lnSpc>
                <a:spcPct val="119000"/>
              </a:lnSpc>
              <a:spcBef>
                <a:spcPts val="0"/>
              </a:spcBef>
              <a:spcAft>
                <a:spcPts val="0"/>
              </a:spcAft>
              <a:buNone/>
            </a:pPr>
            <a:r>
              <a:rPr lang="en-GB" sz="6000" b="1" dirty="0">
                <a:solidFill>
                  <a:srgbClr val="111B1D"/>
                </a:solidFill>
                <a:latin typeface="Trebuchet MS"/>
                <a:ea typeface="Trebuchet MS"/>
                <a:cs typeface="Trebuchet MS"/>
                <a:sym typeface="Trebuchet MS"/>
              </a:rPr>
              <a:t>How does the  </a:t>
            </a:r>
            <a:r>
              <a:rPr lang="en-GB" sz="6000" b="1" dirty="0" smtClean="0">
                <a:solidFill>
                  <a:srgbClr val="111B1D"/>
                </a:solidFill>
                <a:latin typeface="Trebuchet MS"/>
                <a:ea typeface="Trebuchet MS"/>
                <a:cs typeface="Trebuchet MS"/>
                <a:sym typeface="Trebuchet MS"/>
              </a:rPr>
              <a:t>LMS Work </a:t>
            </a:r>
            <a:r>
              <a:rPr lang="en-GB" sz="6000" b="1" dirty="0">
                <a:solidFill>
                  <a:srgbClr val="111B1D"/>
                </a:solidFill>
                <a:latin typeface="Trebuchet MS"/>
                <a:ea typeface="Trebuchet MS"/>
                <a:cs typeface="Trebuchet MS"/>
                <a:sym typeface="Trebuchet MS"/>
              </a:rPr>
              <a:t>?</a:t>
            </a:r>
            <a:endParaRPr sz="6000" dirty="0">
              <a:solidFill>
                <a:schemeClr val="dk1"/>
              </a:solidFill>
              <a:latin typeface="Trebuchet MS"/>
              <a:ea typeface="Trebuchet MS"/>
              <a:cs typeface="Trebuchet MS"/>
              <a:sym typeface="Trebuchet MS"/>
            </a:endParaRPr>
          </a:p>
        </p:txBody>
      </p:sp>
      <p:sp>
        <p:nvSpPr>
          <p:cNvPr id="200" name="Google Shape;200;p14"/>
          <p:cNvSpPr/>
          <p:nvPr/>
        </p:nvSpPr>
        <p:spPr>
          <a:xfrm flipH="1">
            <a:off x="6375042" y="104778"/>
            <a:ext cx="121419" cy="10515600"/>
          </a:xfrm>
          <a:custGeom>
            <a:avLst/>
            <a:gdLst/>
            <a:ahLst/>
            <a:cxnLst/>
            <a:rect l="l" t="t" r="r" b="b"/>
            <a:pathLst>
              <a:path w="120000" h="8640445" extrusionOk="0">
                <a:moveTo>
                  <a:pt x="0" y="0"/>
                </a:moveTo>
                <a:lnTo>
                  <a:pt x="0" y="8640401"/>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4"/>
          <p:cNvSpPr/>
          <p:nvPr/>
        </p:nvSpPr>
        <p:spPr>
          <a:xfrm>
            <a:off x="219075" y="219078"/>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4"/>
          <p:cNvSpPr/>
          <p:nvPr/>
        </p:nvSpPr>
        <p:spPr>
          <a:xfrm>
            <a:off x="223837" y="3"/>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4"/>
          <p:cNvSpPr/>
          <p:nvPr/>
        </p:nvSpPr>
        <p:spPr>
          <a:xfrm>
            <a:off x="0" y="223840"/>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4"/>
          <p:cNvSpPr/>
          <p:nvPr/>
        </p:nvSpPr>
        <p:spPr>
          <a:xfrm>
            <a:off x="18511838" y="3"/>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4"/>
          <p:cNvSpPr/>
          <p:nvPr/>
        </p:nvSpPr>
        <p:spPr>
          <a:xfrm>
            <a:off x="18621375" y="223840"/>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4"/>
          <p:cNvSpPr/>
          <p:nvPr/>
        </p:nvSpPr>
        <p:spPr>
          <a:xfrm>
            <a:off x="223837" y="10620378"/>
            <a:ext cx="0" cy="99060"/>
          </a:xfrm>
          <a:custGeom>
            <a:avLst/>
            <a:gdLst/>
            <a:ahLst/>
            <a:cxnLst/>
            <a:rect l="l" t="t" r="r" b="b"/>
            <a:pathLst>
              <a:path w="120000" h="99059" extrusionOk="0">
                <a:moveTo>
                  <a:pt x="0" y="0"/>
                </a:moveTo>
                <a:lnTo>
                  <a:pt x="0" y="98617"/>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4"/>
          <p:cNvSpPr/>
          <p:nvPr/>
        </p:nvSpPr>
        <p:spPr>
          <a:xfrm>
            <a:off x="0" y="10510840"/>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4"/>
          <p:cNvSpPr/>
          <p:nvPr/>
        </p:nvSpPr>
        <p:spPr>
          <a:xfrm>
            <a:off x="18511838" y="10620378"/>
            <a:ext cx="0" cy="99060"/>
          </a:xfrm>
          <a:custGeom>
            <a:avLst/>
            <a:gdLst/>
            <a:ahLst/>
            <a:cxnLst/>
            <a:rect l="l" t="t" r="r" b="b"/>
            <a:pathLst>
              <a:path w="120000" h="99059" extrusionOk="0">
                <a:moveTo>
                  <a:pt x="0" y="0"/>
                </a:moveTo>
                <a:lnTo>
                  <a:pt x="0" y="98617"/>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4"/>
          <p:cNvSpPr/>
          <p:nvPr/>
        </p:nvSpPr>
        <p:spPr>
          <a:xfrm>
            <a:off x="18621375" y="10510840"/>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38" y="9155106"/>
            <a:ext cx="3327370" cy="932395"/>
          </a:xfrm>
          <a:prstGeom prst="rect">
            <a:avLst/>
          </a:prstGeom>
        </p:spPr>
      </p:pic>
      <p:pic>
        <p:nvPicPr>
          <p:cNvPr id="23" name="Picture 22" descr="C:\Users\User\AppData\Local\Microsoft\Windows\INetCache\Content.Word\LMS workflow with Agent-banking.png"/>
          <p:cNvPicPr/>
          <p:nvPr/>
        </p:nvPicPr>
        <p:blipFill>
          <a:blip r:embed="rId4">
            <a:extLst>
              <a:ext uri="{28A0092B-C50C-407E-A947-70E740481C1C}">
                <a14:useLocalDpi xmlns:a14="http://schemas.microsoft.com/office/drawing/2010/main" val="0"/>
              </a:ext>
            </a:extLst>
          </a:blip>
          <a:srcRect/>
          <a:stretch>
            <a:fillRect/>
          </a:stretch>
        </p:blipFill>
        <p:spPr bwMode="auto">
          <a:xfrm>
            <a:off x="5598146" y="638178"/>
            <a:ext cx="12913692" cy="9119027"/>
          </a:xfrm>
          <a:prstGeom prst="rect">
            <a:avLst/>
          </a:prstGeom>
          <a:noFill/>
          <a:ln>
            <a:noFill/>
          </a:ln>
        </p:spPr>
      </p:pic>
    </p:spTree>
    <p:extLst>
      <p:ext uri="{BB962C8B-B14F-4D97-AF65-F5344CB8AC3E}">
        <p14:creationId xmlns:p14="http://schemas.microsoft.com/office/powerpoint/2010/main" val="1287790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18"/>
          <p:cNvSpPr/>
          <p:nvPr/>
        </p:nvSpPr>
        <p:spPr>
          <a:xfrm>
            <a:off x="201635" y="10318093"/>
            <a:ext cx="6610350" cy="302895"/>
          </a:xfrm>
          <a:custGeom>
            <a:avLst/>
            <a:gdLst/>
            <a:ahLst/>
            <a:cxnLst/>
            <a:rect l="l" t="t" r="r" b="b"/>
            <a:pathLst>
              <a:path w="6610350" h="302895" extrusionOk="0">
                <a:moveTo>
                  <a:pt x="0" y="0"/>
                </a:moveTo>
                <a:lnTo>
                  <a:pt x="6610349" y="0"/>
                </a:lnTo>
                <a:lnTo>
                  <a:pt x="6610349" y="302281"/>
                </a:lnTo>
                <a:lnTo>
                  <a:pt x="0" y="302281"/>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8"/>
          <p:cNvSpPr/>
          <p:nvPr/>
        </p:nvSpPr>
        <p:spPr>
          <a:xfrm flipH="1">
            <a:off x="6577197" y="5365860"/>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8"/>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8"/>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8"/>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8"/>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8"/>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8"/>
          <p:cNvSpPr/>
          <p:nvPr/>
        </p:nvSpPr>
        <p:spPr>
          <a:xfrm>
            <a:off x="223837"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8"/>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8"/>
          <p:cNvSpPr/>
          <p:nvPr/>
        </p:nvSpPr>
        <p:spPr>
          <a:xfrm>
            <a:off x="18511838"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8"/>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8"/>
          <p:cNvSpPr txBox="1"/>
          <p:nvPr/>
        </p:nvSpPr>
        <p:spPr>
          <a:xfrm>
            <a:off x="1405853" y="3539830"/>
            <a:ext cx="4423447" cy="2746669"/>
          </a:xfrm>
          <a:prstGeom prst="rect">
            <a:avLst/>
          </a:prstGeom>
          <a:noFill/>
          <a:ln>
            <a:noFill/>
          </a:ln>
        </p:spPr>
        <p:txBody>
          <a:bodyPr spcFirstLastPara="1" wrap="square" lIns="0" tIns="48875" rIns="0" bIns="0" anchor="t" anchorCtr="0">
            <a:noAutofit/>
          </a:bodyPr>
          <a:lstStyle/>
          <a:p>
            <a:pPr marL="12700" marR="5080" lvl="0" indent="0" algn="l" rtl="0">
              <a:lnSpc>
                <a:spcPct val="108181"/>
              </a:lnSpc>
              <a:spcBef>
                <a:spcPts val="0"/>
              </a:spcBef>
              <a:spcAft>
                <a:spcPts val="0"/>
              </a:spcAft>
              <a:buNone/>
            </a:pPr>
            <a:r>
              <a:rPr lang="en-GB" sz="6600" b="1" i="0" dirty="0" smtClean="0">
                <a:solidFill>
                  <a:srgbClr val="111B1D"/>
                </a:solidFill>
                <a:latin typeface="Trebuchet MS"/>
                <a:ea typeface="Trebuchet MS"/>
                <a:cs typeface="Trebuchet MS"/>
                <a:sym typeface="Trebuchet MS"/>
              </a:rPr>
              <a:t>Key</a:t>
            </a:r>
          </a:p>
          <a:p>
            <a:pPr marL="12700" marR="5080" lvl="0" indent="0" algn="l" rtl="0">
              <a:lnSpc>
                <a:spcPct val="108181"/>
              </a:lnSpc>
              <a:spcBef>
                <a:spcPts val="0"/>
              </a:spcBef>
              <a:spcAft>
                <a:spcPts val="0"/>
              </a:spcAft>
              <a:buNone/>
            </a:pPr>
            <a:r>
              <a:rPr lang="en-GB" sz="6600" b="1" dirty="0" smtClean="0">
                <a:solidFill>
                  <a:srgbClr val="111B1D"/>
                </a:solidFill>
                <a:latin typeface="Trebuchet MS"/>
                <a:ea typeface="Trebuchet MS"/>
                <a:cs typeface="Trebuchet MS"/>
                <a:sym typeface="Trebuchet MS"/>
              </a:rPr>
              <a:t>Features</a:t>
            </a:r>
            <a:endParaRPr sz="6600" b="0" i="0" dirty="0">
              <a:solidFill>
                <a:srgbClr val="111B1D"/>
              </a:solidFill>
              <a:latin typeface="Trebuchet MS"/>
              <a:ea typeface="Trebuchet MS"/>
              <a:cs typeface="Trebuchet MS"/>
              <a:sym typeface="Trebuchet MS"/>
            </a:endParaRPr>
          </a:p>
        </p:txBody>
      </p:sp>
      <p:sp>
        <p:nvSpPr>
          <p:cNvPr id="316" name="Google Shape;316;p18" descr="Image result for multi-branch school"/>
          <p:cNvSpPr/>
          <p:nvPr/>
        </p:nvSpPr>
        <p:spPr>
          <a:xfrm>
            <a:off x="9207500" y="52101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97;p18">
            <a:extLst>
              <a:ext uri="{FF2B5EF4-FFF2-40B4-BE49-F238E27FC236}">
                <a16:creationId xmlns:a16="http://schemas.microsoft.com/office/drawing/2014/main" id="{C008EDD2-5017-A840-B1E6-B3C53D314DB1}"/>
              </a:ext>
            </a:extLst>
          </p:cNvPr>
          <p:cNvSpPr/>
          <p:nvPr/>
        </p:nvSpPr>
        <p:spPr>
          <a:xfrm flipH="1">
            <a:off x="6552073" y="154983"/>
            <a:ext cx="307666"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97;p18">
            <a:extLst>
              <a:ext uri="{FF2B5EF4-FFF2-40B4-BE49-F238E27FC236}">
                <a16:creationId xmlns:a16="http://schemas.microsoft.com/office/drawing/2014/main" id="{23174739-6DDA-D342-AC4A-380840BA47C6}"/>
              </a:ext>
            </a:extLst>
          </p:cNvPr>
          <p:cNvSpPr/>
          <p:nvPr/>
        </p:nvSpPr>
        <p:spPr>
          <a:xfrm flipH="1">
            <a:off x="18260741" y="-30623"/>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0102" y="428625"/>
            <a:ext cx="1500137" cy="1241411"/>
          </a:xfrm>
          <a:prstGeom prst="rect">
            <a:avLst/>
          </a:prstGeom>
        </p:spPr>
      </p:pic>
      <p:sp>
        <p:nvSpPr>
          <p:cNvPr id="33" name="Google Shape;251;p16"/>
          <p:cNvSpPr txBox="1"/>
          <p:nvPr/>
        </p:nvSpPr>
        <p:spPr>
          <a:xfrm>
            <a:off x="9367677" y="1840162"/>
            <a:ext cx="5530840" cy="8135185"/>
          </a:xfrm>
          <a:prstGeom prst="rect">
            <a:avLst/>
          </a:prstGeom>
          <a:noFill/>
          <a:ln>
            <a:noFill/>
          </a:ln>
        </p:spPr>
        <p:txBody>
          <a:bodyPr spcFirstLastPara="1" wrap="square" lIns="0" tIns="12700" rIns="0" bIns="0" anchor="t" anchorCtr="0">
            <a:noAutofit/>
          </a:bodyPr>
          <a:lstStyle/>
          <a:p>
            <a:pPr marL="12700" marR="5080" lvl="0" indent="0" algn="ctr" rtl="0">
              <a:lnSpc>
                <a:spcPct val="115999"/>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Learning Management System</a:t>
            </a:r>
          </a:p>
          <a:p>
            <a:pPr marL="12700" marR="5080" lvl="0" indent="0" algn="ctr" rtl="0">
              <a:lnSpc>
                <a:spcPct val="115999"/>
              </a:lnSpc>
              <a:spcBef>
                <a:spcPts val="0"/>
              </a:spcBef>
              <a:spcAft>
                <a:spcPts val="0"/>
              </a:spcAft>
              <a:buNone/>
            </a:pPr>
            <a:endParaRPr lang="en-GB" sz="2400" b="1"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Easy Online Registration</a:t>
            </a:r>
          </a:p>
          <a:p>
            <a:pPr marL="355600" marR="5080" lvl="0" indent="-342900">
              <a:lnSpc>
                <a:spcPct val="116300"/>
              </a:lnSpc>
              <a:buFontTx/>
              <a:buChar char="-"/>
            </a:pPr>
            <a:r>
              <a:rPr lang="en-GB" sz="2400" dirty="0">
                <a:solidFill>
                  <a:srgbClr val="111B1D"/>
                </a:solidFill>
                <a:latin typeface="Times New Roman"/>
                <a:ea typeface="Times New Roman"/>
                <a:cs typeface="Times New Roman"/>
                <a:sym typeface="Times New Roman"/>
              </a:rPr>
              <a:t>Online </a:t>
            </a:r>
            <a:r>
              <a:rPr lang="en-GB" sz="2400" dirty="0" smtClean="0">
                <a:solidFill>
                  <a:srgbClr val="111B1D"/>
                </a:solidFill>
                <a:latin typeface="Times New Roman"/>
                <a:ea typeface="Times New Roman"/>
                <a:cs typeface="Times New Roman"/>
                <a:sym typeface="Times New Roman"/>
              </a:rPr>
              <a:t>Exams / evaluation</a:t>
            </a:r>
          </a:p>
          <a:p>
            <a:pPr marL="355600" marR="508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Easy </a:t>
            </a:r>
            <a:r>
              <a:rPr lang="en-GB" sz="2400" dirty="0">
                <a:solidFill>
                  <a:srgbClr val="111B1D"/>
                </a:solidFill>
                <a:latin typeface="Times New Roman"/>
                <a:ea typeface="Times New Roman"/>
                <a:cs typeface="Times New Roman"/>
                <a:sym typeface="Times New Roman"/>
              </a:rPr>
              <a:t>Course Content creation</a:t>
            </a:r>
          </a:p>
          <a:p>
            <a:pPr marL="355600" marR="5080" lvl="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Video contents upload </a:t>
            </a:r>
          </a:p>
          <a:p>
            <a:pPr marL="355600" marR="5080" lvl="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Certificate exams / test set up</a:t>
            </a:r>
          </a:p>
          <a:p>
            <a:pPr marL="355600" marR="5080" lvl="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Quick test / Model test for trainee</a:t>
            </a:r>
            <a:endParaRPr lang="en-GB" sz="2400"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400" dirty="0">
                <a:solidFill>
                  <a:schemeClr val="dk1"/>
                </a:solidFill>
                <a:latin typeface="Times New Roman"/>
                <a:ea typeface="Times New Roman"/>
                <a:cs typeface="Times New Roman"/>
                <a:sym typeface="Times New Roman"/>
              </a:rPr>
              <a:t>Trainer management</a:t>
            </a:r>
          </a:p>
          <a:p>
            <a:pPr marL="355600" marR="5080" lvl="0" indent="-342900">
              <a:lnSpc>
                <a:spcPct val="116300"/>
              </a:lnSpc>
              <a:buFontTx/>
              <a:buChar char="-"/>
            </a:pPr>
            <a:r>
              <a:rPr lang="en-GB" sz="2400" dirty="0" smtClean="0">
                <a:solidFill>
                  <a:schemeClr val="dk1"/>
                </a:solidFill>
                <a:latin typeface="Times New Roman"/>
                <a:ea typeface="Times New Roman"/>
                <a:cs typeface="Times New Roman"/>
                <a:sym typeface="Times New Roman"/>
              </a:rPr>
              <a:t>Learner management</a:t>
            </a:r>
            <a:endParaRPr lang="en-GB" sz="2400" dirty="0">
              <a:solidFill>
                <a:schemeClr val="dk1"/>
              </a:solidFill>
              <a:latin typeface="Times New Roman"/>
              <a:ea typeface="Times New Roman"/>
              <a:cs typeface="Times New Roman"/>
              <a:sym typeface="Times New Roman"/>
            </a:endParaRPr>
          </a:p>
          <a:p>
            <a:pPr marL="355600" marR="5080" indent="-342900">
              <a:lnSpc>
                <a:spcPct val="116300"/>
              </a:lnSpc>
              <a:buFontTx/>
              <a:buChar char="-"/>
            </a:pPr>
            <a:r>
              <a:rPr lang="en-GB" sz="2400" dirty="0">
                <a:solidFill>
                  <a:schemeClr val="dk1"/>
                </a:solidFill>
                <a:latin typeface="Times New Roman"/>
                <a:ea typeface="Times New Roman"/>
                <a:cs typeface="Times New Roman"/>
                <a:sym typeface="Times New Roman"/>
              </a:rPr>
              <a:t>Training records </a:t>
            </a:r>
            <a:r>
              <a:rPr lang="en-GB" sz="2400" dirty="0" smtClean="0">
                <a:solidFill>
                  <a:srgbClr val="111B1D"/>
                </a:solidFill>
                <a:latin typeface="Times New Roman"/>
                <a:ea typeface="Times New Roman"/>
                <a:cs typeface="Times New Roman"/>
                <a:sym typeface="Times New Roman"/>
              </a:rPr>
              <a:t>Learners</a:t>
            </a:r>
          </a:p>
          <a:p>
            <a:pPr marL="355600" marR="508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Learner </a:t>
            </a:r>
            <a:r>
              <a:rPr lang="en-GB" sz="2400" dirty="0">
                <a:solidFill>
                  <a:srgbClr val="111B1D"/>
                </a:solidFill>
                <a:latin typeface="Times New Roman"/>
                <a:ea typeface="Times New Roman"/>
                <a:cs typeface="Times New Roman"/>
                <a:sym typeface="Times New Roman"/>
              </a:rPr>
              <a:t>evaluation program </a:t>
            </a:r>
            <a:r>
              <a:rPr lang="en-GB" sz="2400" dirty="0" smtClean="0">
                <a:solidFill>
                  <a:srgbClr val="111B1D"/>
                </a:solidFill>
                <a:latin typeface="Times New Roman"/>
                <a:ea typeface="Times New Roman"/>
                <a:cs typeface="Times New Roman"/>
                <a:sym typeface="Times New Roman"/>
              </a:rPr>
              <a:t>settings</a:t>
            </a:r>
          </a:p>
          <a:p>
            <a:pPr marL="355600" marR="508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Automatic </a:t>
            </a:r>
            <a:r>
              <a:rPr lang="en-GB" sz="2400" dirty="0">
                <a:solidFill>
                  <a:srgbClr val="111B1D"/>
                </a:solidFill>
                <a:latin typeface="Times New Roman"/>
                <a:ea typeface="Times New Roman"/>
                <a:cs typeface="Times New Roman"/>
                <a:sym typeface="Times New Roman"/>
              </a:rPr>
              <a:t>certification </a:t>
            </a:r>
            <a:endParaRPr lang="en-GB" sz="2400" dirty="0" smtClean="0">
              <a:solidFill>
                <a:srgbClr val="111B1D"/>
              </a:solidFill>
              <a:latin typeface="Times New Roman"/>
              <a:ea typeface="Times New Roman"/>
              <a:cs typeface="Times New Roman"/>
              <a:sym typeface="Times New Roman"/>
            </a:endParaRPr>
          </a:p>
          <a:p>
            <a:pPr marL="355600" marR="5080" indent="-342900">
              <a:lnSpc>
                <a:spcPct val="116300"/>
              </a:lnSpc>
              <a:buFontTx/>
              <a:buChar char="-"/>
            </a:pPr>
            <a:r>
              <a:rPr lang="en-GB" sz="2400" dirty="0" smtClean="0">
                <a:solidFill>
                  <a:srgbClr val="111B1D"/>
                </a:solidFill>
                <a:latin typeface="Times New Roman"/>
                <a:ea typeface="Times New Roman"/>
                <a:cs typeface="Times New Roman"/>
                <a:sym typeface="Times New Roman"/>
              </a:rPr>
              <a:t>Live </a:t>
            </a:r>
            <a:r>
              <a:rPr lang="en-GB" sz="2400" dirty="0">
                <a:solidFill>
                  <a:srgbClr val="111B1D"/>
                </a:solidFill>
                <a:latin typeface="Times New Roman"/>
                <a:ea typeface="Times New Roman"/>
                <a:cs typeface="Times New Roman"/>
                <a:sym typeface="Times New Roman"/>
              </a:rPr>
              <a:t>trainings </a:t>
            </a:r>
            <a:r>
              <a:rPr lang="en-GB" sz="2400" dirty="0" smtClean="0">
                <a:solidFill>
                  <a:srgbClr val="111B1D"/>
                </a:solidFill>
                <a:latin typeface="Times New Roman"/>
                <a:ea typeface="Times New Roman"/>
                <a:cs typeface="Times New Roman"/>
                <a:sym typeface="Times New Roman"/>
              </a:rPr>
              <a:t>facility</a:t>
            </a:r>
          </a:p>
          <a:p>
            <a:pPr marL="355600" marR="5080" indent="-342900">
              <a:lnSpc>
                <a:spcPct val="116300"/>
              </a:lnSpc>
              <a:buFontTx/>
              <a:buChar char="-"/>
            </a:pPr>
            <a:r>
              <a:rPr lang="en-GB" sz="2400" dirty="0" smtClean="0">
                <a:solidFill>
                  <a:schemeClr val="dk1"/>
                </a:solidFill>
                <a:latin typeface="Times New Roman"/>
                <a:ea typeface="Times New Roman"/>
                <a:cs typeface="Times New Roman"/>
                <a:sym typeface="Times New Roman"/>
              </a:rPr>
              <a:t>Analysis </a:t>
            </a:r>
            <a:r>
              <a:rPr lang="en-GB" sz="2400" dirty="0">
                <a:solidFill>
                  <a:schemeClr val="dk1"/>
                </a:solidFill>
                <a:latin typeface="Times New Roman"/>
                <a:ea typeface="Times New Roman"/>
                <a:cs typeface="Times New Roman"/>
                <a:sym typeface="Times New Roman"/>
              </a:rPr>
              <a:t>and reports</a:t>
            </a:r>
            <a:endParaRPr lang="en-GB" sz="2400"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endParaRPr lang="en-GB" sz="2000" dirty="0">
              <a:solidFill>
                <a:schemeClr val="dk1"/>
              </a:solidFill>
              <a:latin typeface="Times New Roman"/>
              <a:ea typeface="Times New Roman"/>
              <a:cs typeface="Times New Roman"/>
              <a:sym typeface="Times New Roman"/>
            </a:endParaRPr>
          </a:p>
          <a:p>
            <a:pPr marL="12700" marR="5080" lvl="0" indent="0" algn="ctr" rtl="0">
              <a:lnSpc>
                <a:spcPct val="115999"/>
              </a:lnSpc>
              <a:spcBef>
                <a:spcPts val="0"/>
              </a:spcBef>
              <a:spcAft>
                <a:spcPts val="0"/>
              </a:spcAft>
              <a:buNone/>
            </a:pPr>
            <a:endParaRPr sz="3200" dirty="0">
              <a:solidFill>
                <a:schemeClr val="dk1"/>
              </a:solidFill>
              <a:latin typeface="Times New Roman"/>
              <a:ea typeface="Times New Roman"/>
              <a:cs typeface="Times New Roman"/>
              <a:sym typeface="Times New Roman"/>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853" y="9042952"/>
            <a:ext cx="3327370" cy="932395"/>
          </a:xfrm>
          <a:prstGeom prst="rect">
            <a:avLst/>
          </a:prstGeom>
        </p:spPr>
      </p:pic>
    </p:spTree>
    <p:extLst>
      <p:ext uri="{BB962C8B-B14F-4D97-AF65-F5344CB8AC3E}">
        <p14:creationId xmlns:p14="http://schemas.microsoft.com/office/powerpoint/2010/main" val="155321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5" name="Google Shape;296;p18"/>
          <p:cNvSpPr/>
          <p:nvPr/>
        </p:nvSpPr>
        <p:spPr>
          <a:xfrm>
            <a:off x="201635" y="10318093"/>
            <a:ext cx="6610350" cy="302895"/>
          </a:xfrm>
          <a:custGeom>
            <a:avLst/>
            <a:gdLst/>
            <a:ahLst/>
            <a:cxnLst/>
            <a:rect l="l" t="t" r="r" b="b"/>
            <a:pathLst>
              <a:path w="6610350" h="302895" extrusionOk="0">
                <a:moveTo>
                  <a:pt x="0" y="0"/>
                </a:moveTo>
                <a:lnTo>
                  <a:pt x="6610349" y="0"/>
                </a:lnTo>
                <a:lnTo>
                  <a:pt x="6610349" y="302281"/>
                </a:lnTo>
                <a:lnTo>
                  <a:pt x="0" y="302281"/>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97;p18"/>
          <p:cNvSpPr/>
          <p:nvPr/>
        </p:nvSpPr>
        <p:spPr>
          <a:xfrm flipH="1">
            <a:off x="6577197" y="5365860"/>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298;p18"/>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07;p18"/>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308;p18"/>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309;p18"/>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310;p18"/>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311;p18"/>
          <p:cNvSpPr/>
          <p:nvPr/>
        </p:nvSpPr>
        <p:spPr>
          <a:xfrm>
            <a:off x="223837"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312;p18"/>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313;p18"/>
          <p:cNvSpPr/>
          <p:nvPr/>
        </p:nvSpPr>
        <p:spPr>
          <a:xfrm>
            <a:off x="18511838"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314;p18"/>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315;p18"/>
          <p:cNvSpPr txBox="1"/>
          <p:nvPr/>
        </p:nvSpPr>
        <p:spPr>
          <a:xfrm>
            <a:off x="1344654" y="911856"/>
            <a:ext cx="4464414" cy="1870384"/>
          </a:xfrm>
          <a:prstGeom prst="rect">
            <a:avLst/>
          </a:prstGeom>
          <a:noFill/>
          <a:ln>
            <a:noFill/>
          </a:ln>
        </p:spPr>
        <p:txBody>
          <a:bodyPr spcFirstLastPara="1" wrap="square" lIns="0" tIns="48875" rIns="0" bIns="0" anchor="t" anchorCtr="0">
            <a:noAutofit/>
          </a:bodyPr>
          <a:lstStyle/>
          <a:p>
            <a:pPr marL="12700" marR="5080" lvl="0" indent="0" algn="l" rtl="0">
              <a:lnSpc>
                <a:spcPct val="108181"/>
              </a:lnSpc>
              <a:spcBef>
                <a:spcPts val="0"/>
              </a:spcBef>
              <a:spcAft>
                <a:spcPts val="0"/>
              </a:spcAft>
              <a:buNone/>
            </a:pPr>
            <a:r>
              <a:rPr lang="en-GB" sz="6600" b="1" i="0" dirty="0">
                <a:solidFill>
                  <a:srgbClr val="111B1D"/>
                </a:solidFill>
                <a:latin typeface="Trebuchet MS"/>
                <a:ea typeface="Trebuchet MS"/>
                <a:cs typeface="Trebuchet MS"/>
                <a:sym typeface="Trebuchet MS"/>
              </a:rPr>
              <a:t>Basic Modules</a:t>
            </a:r>
            <a:endParaRPr sz="6600" b="0" i="0" dirty="0">
              <a:solidFill>
                <a:srgbClr val="111B1D"/>
              </a:solidFill>
              <a:latin typeface="Trebuchet MS"/>
              <a:ea typeface="Trebuchet MS"/>
              <a:cs typeface="Trebuchet MS"/>
              <a:sym typeface="Trebuchet MS"/>
            </a:endParaRPr>
          </a:p>
        </p:txBody>
      </p:sp>
      <p:sp>
        <p:nvSpPr>
          <p:cNvPr id="53" name="Google Shape;316;p18" descr="Image result for multi-branch school"/>
          <p:cNvSpPr/>
          <p:nvPr/>
        </p:nvSpPr>
        <p:spPr>
          <a:xfrm>
            <a:off x="9207500" y="52101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297;p18">
            <a:extLst>
              <a:ext uri="{FF2B5EF4-FFF2-40B4-BE49-F238E27FC236}">
                <a16:creationId xmlns:a16="http://schemas.microsoft.com/office/drawing/2014/main" id="{C008EDD2-5017-A840-B1E6-B3C53D314DB1}"/>
              </a:ext>
            </a:extLst>
          </p:cNvPr>
          <p:cNvSpPr/>
          <p:nvPr/>
        </p:nvSpPr>
        <p:spPr>
          <a:xfrm flipH="1">
            <a:off x="6552073" y="154983"/>
            <a:ext cx="307666"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297;p18">
            <a:extLst>
              <a:ext uri="{FF2B5EF4-FFF2-40B4-BE49-F238E27FC236}">
                <a16:creationId xmlns:a16="http://schemas.microsoft.com/office/drawing/2014/main" id="{23174739-6DDA-D342-AC4A-380840BA47C6}"/>
              </a:ext>
            </a:extLst>
          </p:cNvPr>
          <p:cNvSpPr/>
          <p:nvPr/>
        </p:nvSpPr>
        <p:spPr>
          <a:xfrm flipH="1">
            <a:off x="18260741" y="-30623"/>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297;p18">
            <a:extLst>
              <a:ext uri="{FF2B5EF4-FFF2-40B4-BE49-F238E27FC236}">
                <a16:creationId xmlns:a16="http://schemas.microsoft.com/office/drawing/2014/main" id="{17ECE704-C6C0-5B4D-A7CD-C31FB80C86C6}"/>
              </a:ext>
            </a:extLst>
          </p:cNvPr>
          <p:cNvSpPr/>
          <p:nvPr/>
        </p:nvSpPr>
        <p:spPr>
          <a:xfrm flipH="1">
            <a:off x="12331364" y="154983"/>
            <a:ext cx="286949" cy="10458821"/>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251;p16"/>
          <p:cNvSpPr txBox="1"/>
          <p:nvPr/>
        </p:nvSpPr>
        <p:spPr>
          <a:xfrm>
            <a:off x="7402461" y="2489627"/>
            <a:ext cx="4507182" cy="2393823"/>
          </a:xfrm>
          <a:prstGeom prst="rect">
            <a:avLst/>
          </a:prstGeom>
          <a:noFill/>
          <a:ln>
            <a:noFill/>
          </a:ln>
        </p:spPr>
        <p:txBody>
          <a:bodyPr spcFirstLastPara="1" wrap="square" lIns="0" tIns="12700" rIns="0" bIns="0" anchor="t" anchorCtr="0">
            <a:noAutofit/>
          </a:bodyPr>
          <a:lstStyle/>
          <a:p>
            <a:pPr marL="12700" marR="5080" lvl="0" indent="0" algn="ctr" rtl="0">
              <a:lnSpc>
                <a:spcPct val="115999"/>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Course Management</a:t>
            </a:r>
          </a:p>
          <a:p>
            <a:pPr marL="12700" marR="5080" lvl="0" indent="0" algn="ctr" rtl="0">
              <a:lnSpc>
                <a:spcPct val="115999"/>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Course creation</a:t>
            </a:r>
            <a:endParaRPr lang="en-GB" sz="2000"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Video contents upload facility</a:t>
            </a: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Authorization for courses</a:t>
            </a:r>
          </a:p>
          <a:p>
            <a:pPr marL="355600" marR="5080" lvl="0" indent="-342900">
              <a:lnSpc>
                <a:spcPct val="116300"/>
              </a:lnSpc>
              <a:buFontTx/>
              <a:buChar char="-"/>
            </a:pPr>
            <a:endParaRPr sz="3200" dirty="0">
              <a:solidFill>
                <a:schemeClr val="dk1"/>
              </a:solidFill>
              <a:latin typeface="Times New Roman"/>
              <a:ea typeface="Times New Roman"/>
              <a:cs typeface="Times New Roman"/>
              <a:sym typeface="Times New Roman"/>
            </a:endParaRPr>
          </a:p>
        </p:txBody>
      </p:sp>
      <p:sp>
        <p:nvSpPr>
          <p:cNvPr id="31" name="Google Shape;250;p16"/>
          <p:cNvSpPr txBox="1"/>
          <p:nvPr/>
        </p:nvSpPr>
        <p:spPr>
          <a:xfrm>
            <a:off x="13473985" y="2617030"/>
            <a:ext cx="4883271" cy="2593145"/>
          </a:xfrm>
          <a:prstGeom prst="rect">
            <a:avLst/>
          </a:prstGeom>
          <a:noFill/>
          <a:ln>
            <a:noFill/>
          </a:ln>
        </p:spPr>
        <p:txBody>
          <a:bodyPr spcFirstLastPara="1" wrap="square" lIns="0" tIns="12050" rIns="0" bIns="0" anchor="t" anchorCtr="0">
            <a:noAutofit/>
          </a:bodyPr>
          <a:lstStyle/>
          <a:p>
            <a:pPr marL="12700" marR="5080" lvl="0" indent="0" rtl="0">
              <a:lnSpc>
                <a:spcPct val="116300"/>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      Course Enrolment </a:t>
            </a:r>
          </a:p>
          <a:p>
            <a:pPr marL="12700" marR="5080" lvl="0" indent="0" rtl="0">
              <a:lnSpc>
                <a:spcPct val="116300"/>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rtl="0">
              <a:lnSpc>
                <a:spcPct val="116300"/>
              </a:lnSpc>
              <a:spcBef>
                <a:spcPts val="0"/>
              </a:spcBef>
              <a:spcAft>
                <a:spcPts val="0"/>
              </a:spcAft>
              <a:buFontTx/>
              <a:buChar char="-"/>
            </a:pPr>
            <a:r>
              <a:rPr lang="en-GB" sz="2000" dirty="0" smtClean="0">
                <a:solidFill>
                  <a:srgbClr val="111B1D"/>
                </a:solidFill>
                <a:latin typeface="Times New Roman"/>
                <a:ea typeface="Times New Roman"/>
                <a:cs typeface="Times New Roman"/>
                <a:sym typeface="Times New Roman"/>
              </a:rPr>
              <a:t>Course enrolment facility </a:t>
            </a:r>
          </a:p>
          <a:p>
            <a:pPr marL="355600" marR="5080" lvl="0" indent="-342900" rtl="0">
              <a:lnSpc>
                <a:spcPct val="116300"/>
              </a:lnSpc>
              <a:spcBef>
                <a:spcPts val="0"/>
              </a:spcBef>
              <a:spcAft>
                <a:spcPts val="0"/>
              </a:spcAft>
              <a:buFontTx/>
              <a:buChar char="-"/>
            </a:pPr>
            <a:r>
              <a:rPr lang="en-GB" sz="2000" dirty="0" smtClean="0">
                <a:solidFill>
                  <a:srgbClr val="111B1D"/>
                </a:solidFill>
                <a:latin typeface="Times New Roman"/>
                <a:ea typeface="Times New Roman"/>
                <a:cs typeface="Times New Roman"/>
                <a:sym typeface="Times New Roman"/>
              </a:rPr>
              <a:t>Department wise course enrolment</a:t>
            </a:r>
          </a:p>
          <a:p>
            <a:pPr marL="355600" marR="5080" lvl="0" indent="-342900" rtl="0">
              <a:lnSpc>
                <a:spcPct val="116300"/>
              </a:lnSpc>
              <a:spcBef>
                <a:spcPts val="0"/>
              </a:spcBef>
              <a:spcAft>
                <a:spcPts val="0"/>
              </a:spcAft>
              <a:buFontTx/>
              <a:buChar char="-"/>
            </a:pPr>
            <a:r>
              <a:rPr lang="en-US" sz="2000" dirty="0" smtClean="0">
                <a:solidFill>
                  <a:schemeClr val="dk1"/>
                </a:solidFill>
                <a:latin typeface="Times New Roman"/>
                <a:ea typeface="Times New Roman"/>
                <a:cs typeface="Times New Roman"/>
                <a:sym typeface="Times New Roman"/>
              </a:rPr>
              <a:t>Access online courses</a:t>
            </a:r>
            <a:endParaRPr lang="en-US" sz="2000" dirty="0">
              <a:solidFill>
                <a:schemeClr val="dk1"/>
              </a:solidFill>
              <a:latin typeface="Times New Roman"/>
              <a:ea typeface="Times New Roman"/>
              <a:cs typeface="Times New Roman"/>
              <a:sym typeface="Times New Roman"/>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213" y="604481"/>
            <a:ext cx="1471929" cy="1471929"/>
          </a:xfrm>
          <a:prstGeom prst="rect">
            <a:avLst/>
          </a:prstGeom>
        </p:spPr>
      </p:pic>
      <p:sp>
        <p:nvSpPr>
          <p:cNvPr id="34" name="Google Shape;250;p16"/>
          <p:cNvSpPr txBox="1"/>
          <p:nvPr/>
        </p:nvSpPr>
        <p:spPr>
          <a:xfrm>
            <a:off x="7177760" y="6812295"/>
            <a:ext cx="5176321" cy="2517452"/>
          </a:xfrm>
          <a:prstGeom prst="rect">
            <a:avLst/>
          </a:prstGeom>
          <a:noFill/>
          <a:ln>
            <a:noFill/>
          </a:ln>
        </p:spPr>
        <p:txBody>
          <a:bodyPr spcFirstLastPara="1" wrap="square" lIns="0" tIns="12050" rIns="0" bIns="0" anchor="t" anchorCtr="0">
            <a:noAutofit/>
          </a:bodyPr>
          <a:lstStyle/>
          <a:p>
            <a:pPr marL="12700" marR="5080" lvl="0" indent="0" rtl="0">
              <a:lnSpc>
                <a:spcPct val="116300"/>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    Test / Quiz </a:t>
            </a:r>
            <a:r>
              <a:rPr lang="en-GB" sz="3200" b="1" dirty="0" smtClean="0">
                <a:solidFill>
                  <a:srgbClr val="111B1D"/>
                </a:solidFill>
                <a:latin typeface="Times New Roman"/>
                <a:ea typeface="Times New Roman"/>
                <a:cs typeface="Times New Roman"/>
                <a:sym typeface="Times New Roman"/>
              </a:rPr>
              <a:t>Management</a:t>
            </a:r>
          </a:p>
          <a:p>
            <a:pPr marL="12700" marR="5080" lvl="0" indent="0" rtl="0">
              <a:lnSpc>
                <a:spcPct val="116300"/>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rtl="0">
              <a:lnSpc>
                <a:spcPct val="116300"/>
              </a:lnSpc>
              <a:spcBef>
                <a:spcPts val="0"/>
              </a:spcBef>
              <a:spcAft>
                <a:spcPts val="0"/>
              </a:spcAft>
              <a:buFontTx/>
              <a:buChar char="-"/>
            </a:pPr>
            <a:r>
              <a:rPr lang="en-GB" sz="2000" dirty="0" smtClean="0">
                <a:solidFill>
                  <a:srgbClr val="111B1D"/>
                </a:solidFill>
                <a:latin typeface="Times New Roman"/>
                <a:ea typeface="Times New Roman"/>
                <a:cs typeface="Times New Roman"/>
                <a:sym typeface="Times New Roman"/>
              </a:rPr>
              <a:t>Mock tests and quizzes from admin panel</a:t>
            </a:r>
          </a:p>
          <a:p>
            <a:pPr marL="355600" marR="5080" lvl="0" indent="-342900" rtl="0">
              <a:lnSpc>
                <a:spcPct val="116300"/>
              </a:lnSpc>
              <a:spcBef>
                <a:spcPts val="0"/>
              </a:spcBef>
              <a:spcAft>
                <a:spcPts val="0"/>
              </a:spcAft>
              <a:buFontTx/>
              <a:buChar char="-"/>
            </a:pPr>
            <a:r>
              <a:rPr lang="en-GB" sz="2000" dirty="0" smtClean="0">
                <a:solidFill>
                  <a:srgbClr val="111B1D"/>
                </a:solidFill>
                <a:latin typeface="Times New Roman"/>
                <a:ea typeface="Times New Roman"/>
                <a:cs typeface="Times New Roman"/>
                <a:sym typeface="Times New Roman"/>
              </a:rPr>
              <a:t>Randomization, question from different “Set” </a:t>
            </a:r>
            <a:endParaRPr lang="en-GB" sz="2000" dirty="0" smtClean="0">
              <a:solidFill>
                <a:srgbClr val="111B1D"/>
              </a:solidFill>
              <a:latin typeface="Times New Roman"/>
              <a:ea typeface="Times New Roman"/>
              <a:cs typeface="Times New Roman"/>
              <a:sym typeface="Times New Roman"/>
            </a:endParaRPr>
          </a:p>
          <a:p>
            <a:pPr marL="355600" marR="5080" lvl="0" indent="-342900" rtl="0">
              <a:lnSpc>
                <a:spcPct val="116300"/>
              </a:lnSpc>
              <a:spcBef>
                <a:spcPts val="0"/>
              </a:spcBef>
              <a:spcAft>
                <a:spcPts val="0"/>
              </a:spcAft>
              <a:buFontTx/>
              <a:buChar char="-"/>
            </a:pPr>
            <a:r>
              <a:rPr lang="en-US" sz="2000" dirty="0" smtClean="0">
                <a:solidFill>
                  <a:srgbClr val="111B1D"/>
                </a:solidFill>
                <a:latin typeface="Times New Roman"/>
                <a:ea typeface="Times New Roman"/>
                <a:cs typeface="Times New Roman"/>
                <a:sym typeface="Times New Roman"/>
              </a:rPr>
              <a:t>True-False, Multiple-Choice, Matching type questions</a:t>
            </a:r>
          </a:p>
          <a:p>
            <a:pPr marL="355600" marR="5080" lvl="0" indent="-342900" rtl="0">
              <a:lnSpc>
                <a:spcPct val="116300"/>
              </a:lnSpc>
              <a:spcBef>
                <a:spcPts val="0"/>
              </a:spcBef>
              <a:spcAft>
                <a:spcPts val="0"/>
              </a:spcAft>
              <a:buFontTx/>
              <a:buChar char="-"/>
            </a:pPr>
            <a:r>
              <a:rPr lang="en-US" sz="2000" dirty="0" smtClean="0">
                <a:solidFill>
                  <a:srgbClr val="111B1D"/>
                </a:solidFill>
                <a:latin typeface="Times New Roman"/>
                <a:ea typeface="Times New Roman"/>
                <a:cs typeface="Times New Roman"/>
                <a:sym typeface="Times New Roman"/>
              </a:rPr>
              <a:t>Short Questions, Long Questions</a:t>
            </a:r>
            <a:endParaRPr lang="en-US" sz="2000" dirty="0">
              <a:solidFill>
                <a:schemeClr val="dk1"/>
              </a:solidFill>
              <a:latin typeface="Times New Roman"/>
              <a:ea typeface="Times New Roman"/>
              <a:cs typeface="Times New Roman"/>
              <a:sym typeface="Times New Roman"/>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316" y="5172026"/>
            <a:ext cx="1373471" cy="1373471"/>
          </a:xfrm>
          <a:prstGeom prst="rect">
            <a:avLst/>
          </a:prstGeom>
        </p:spPr>
      </p:pic>
      <p:sp>
        <p:nvSpPr>
          <p:cNvPr id="36" name="Google Shape;250;p16"/>
          <p:cNvSpPr txBox="1"/>
          <p:nvPr/>
        </p:nvSpPr>
        <p:spPr>
          <a:xfrm>
            <a:off x="13394089" y="6869906"/>
            <a:ext cx="4883271" cy="3021069"/>
          </a:xfrm>
          <a:prstGeom prst="rect">
            <a:avLst/>
          </a:prstGeom>
          <a:noFill/>
          <a:ln>
            <a:noFill/>
          </a:ln>
        </p:spPr>
        <p:txBody>
          <a:bodyPr spcFirstLastPara="1" wrap="square" lIns="0" tIns="12050" rIns="0" bIns="0" anchor="t" anchorCtr="0">
            <a:noAutofit/>
          </a:bodyPr>
          <a:lstStyle/>
          <a:p>
            <a:pPr marL="12700" marR="5080" lvl="0" indent="0" rtl="0">
              <a:lnSpc>
                <a:spcPct val="116300"/>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          Question Bank</a:t>
            </a:r>
          </a:p>
          <a:p>
            <a:pPr marL="12700" marR="5080" lvl="0" indent="0" rtl="0">
              <a:lnSpc>
                <a:spcPct val="116300"/>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rtl="0">
              <a:lnSpc>
                <a:spcPct val="116300"/>
              </a:lnSpc>
              <a:spcBef>
                <a:spcPts val="0"/>
              </a:spcBef>
              <a:spcAft>
                <a:spcPts val="0"/>
              </a:spcAft>
              <a:buFontTx/>
              <a:buChar char="-"/>
            </a:pPr>
            <a:r>
              <a:rPr lang="en-GB" sz="2000" dirty="0" smtClean="0">
                <a:solidFill>
                  <a:srgbClr val="111B1D"/>
                </a:solidFill>
                <a:latin typeface="Times New Roman"/>
                <a:ea typeface="Times New Roman"/>
                <a:cs typeface="Times New Roman"/>
                <a:sym typeface="Times New Roman"/>
              </a:rPr>
              <a:t>Question Bank</a:t>
            </a:r>
          </a:p>
          <a:p>
            <a:pPr marL="355600" marR="5080" lvl="0" indent="-342900" rtl="0">
              <a:lnSpc>
                <a:spcPct val="116300"/>
              </a:lnSpc>
              <a:spcBef>
                <a:spcPts val="0"/>
              </a:spcBef>
              <a:spcAft>
                <a:spcPts val="0"/>
              </a:spcAft>
              <a:buFontTx/>
              <a:buChar char="-"/>
            </a:pPr>
            <a:r>
              <a:rPr lang="en-GB" sz="2000" dirty="0" smtClean="0">
                <a:solidFill>
                  <a:srgbClr val="111B1D"/>
                </a:solidFill>
                <a:latin typeface="Times New Roman"/>
                <a:ea typeface="Times New Roman"/>
                <a:cs typeface="Times New Roman"/>
                <a:sym typeface="Times New Roman"/>
              </a:rPr>
              <a:t>Bulk upload</a:t>
            </a:r>
          </a:p>
          <a:p>
            <a:pPr marL="355600" marR="5080" lvl="0" indent="-342900" rtl="0">
              <a:lnSpc>
                <a:spcPct val="116300"/>
              </a:lnSpc>
              <a:spcBef>
                <a:spcPts val="0"/>
              </a:spcBef>
              <a:spcAft>
                <a:spcPts val="0"/>
              </a:spcAft>
              <a:buFontTx/>
              <a:buChar char="-"/>
            </a:pPr>
            <a:r>
              <a:rPr lang="en-US" sz="2000" dirty="0" smtClean="0">
                <a:solidFill>
                  <a:schemeClr val="dk1"/>
                </a:solidFill>
                <a:latin typeface="Times New Roman"/>
                <a:ea typeface="Times New Roman"/>
                <a:cs typeface="Times New Roman"/>
                <a:sym typeface="Times New Roman"/>
              </a:rPr>
              <a:t>Random question </a:t>
            </a:r>
            <a:r>
              <a:rPr lang="en-US" sz="2000" dirty="0" smtClean="0">
                <a:solidFill>
                  <a:schemeClr val="dk1"/>
                </a:solidFill>
                <a:latin typeface="Times New Roman"/>
                <a:ea typeface="Times New Roman"/>
                <a:cs typeface="Times New Roman"/>
                <a:sym typeface="Times New Roman"/>
              </a:rPr>
              <a:t>access</a:t>
            </a:r>
          </a:p>
          <a:p>
            <a:pPr marL="355600" marR="5080" lvl="0" indent="-342900" rtl="0">
              <a:lnSpc>
                <a:spcPct val="116300"/>
              </a:lnSpc>
              <a:spcBef>
                <a:spcPts val="0"/>
              </a:spcBef>
              <a:spcAft>
                <a:spcPts val="0"/>
              </a:spcAft>
              <a:buFontTx/>
              <a:buChar char="-"/>
            </a:pPr>
            <a:r>
              <a:rPr lang="en-US" sz="2000" dirty="0" smtClean="0">
                <a:solidFill>
                  <a:schemeClr val="dk1"/>
                </a:solidFill>
                <a:latin typeface="Times New Roman"/>
                <a:ea typeface="Times New Roman"/>
                <a:cs typeface="Times New Roman"/>
                <a:sym typeface="Times New Roman"/>
              </a:rPr>
              <a:t>Automatic quiz generation from Question Bank</a:t>
            </a:r>
            <a:endParaRPr lang="en-US" sz="2000" dirty="0">
              <a:solidFill>
                <a:schemeClr val="dk1"/>
              </a:solidFill>
              <a:latin typeface="Times New Roman"/>
              <a:ea typeface="Times New Roman"/>
              <a:cs typeface="Times New Roman"/>
              <a:sym typeface="Times New Roman"/>
            </a:endParaRP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3215" y="5239312"/>
            <a:ext cx="1422393" cy="142239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0069" y="757597"/>
            <a:ext cx="1433285" cy="1433285"/>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654" y="8863550"/>
            <a:ext cx="3327370" cy="932395"/>
          </a:xfrm>
          <a:prstGeom prst="rect">
            <a:avLst/>
          </a:prstGeom>
        </p:spPr>
      </p:pic>
    </p:spTree>
    <p:extLst>
      <p:ext uri="{BB962C8B-B14F-4D97-AF65-F5344CB8AC3E}">
        <p14:creationId xmlns:p14="http://schemas.microsoft.com/office/powerpoint/2010/main" val="39052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5" name="Google Shape;296;p18"/>
          <p:cNvSpPr/>
          <p:nvPr/>
        </p:nvSpPr>
        <p:spPr>
          <a:xfrm>
            <a:off x="201635" y="10318093"/>
            <a:ext cx="6610350" cy="302895"/>
          </a:xfrm>
          <a:custGeom>
            <a:avLst/>
            <a:gdLst/>
            <a:ahLst/>
            <a:cxnLst/>
            <a:rect l="l" t="t" r="r" b="b"/>
            <a:pathLst>
              <a:path w="6610350" h="302895" extrusionOk="0">
                <a:moveTo>
                  <a:pt x="0" y="0"/>
                </a:moveTo>
                <a:lnTo>
                  <a:pt x="6610349" y="0"/>
                </a:lnTo>
                <a:lnTo>
                  <a:pt x="6610349" y="302281"/>
                </a:lnTo>
                <a:lnTo>
                  <a:pt x="0" y="302281"/>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97;p18"/>
          <p:cNvSpPr/>
          <p:nvPr/>
        </p:nvSpPr>
        <p:spPr>
          <a:xfrm flipH="1">
            <a:off x="6577197" y="5365860"/>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298;p18"/>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07;p18"/>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308;p18"/>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309;p18"/>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310;p18"/>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311;p18"/>
          <p:cNvSpPr/>
          <p:nvPr/>
        </p:nvSpPr>
        <p:spPr>
          <a:xfrm>
            <a:off x="223837"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312;p18"/>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313;p18"/>
          <p:cNvSpPr/>
          <p:nvPr/>
        </p:nvSpPr>
        <p:spPr>
          <a:xfrm>
            <a:off x="18511838"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314;p18"/>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315;p18"/>
          <p:cNvSpPr txBox="1"/>
          <p:nvPr/>
        </p:nvSpPr>
        <p:spPr>
          <a:xfrm>
            <a:off x="1324942" y="945968"/>
            <a:ext cx="4464414" cy="1870384"/>
          </a:xfrm>
          <a:prstGeom prst="rect">
            <a:avLst/>
          </a:prstGeom>
          <a:noFill/>
          <a:ln>
            <a:noFill/>
          </a:ln>
        </p:spPr>
        <p:txBody>
          <a:bodyPr spcFirstLastPara="1" wrap="square" lIns="0" tIns="48875" rIns="0" bIns="0" anchor="t" anchorCtr="0">
            <a:noAutofit/>
          </a:bodyPr>
          <a:lstStyle/>
          <a:p>
            <a:pPr marL="12700" marR="5080" lvl="0" indent="0" algn="l" rtl="0">
              <a:lnSpc>
                <a:spcPct val="108181"/>
              </a:lnSpc>
              <a:spcBef>
                <a:spcPts val="0"/>
              </a:spcBef>
              <a:spcAft>
                <a:spcPts val="0"/>
              </a:spcAft>
              <a:buNone/>
            </a:pPr>
            <a:r>
              <a:rPr lang="en-GB" sz="6600" b="1" i="0" dirty="0">
                <a:solidFill>
                  <a:srgbClr val="111B1D"/>
                </a:solidFill>
                <a:latin typeface="Trebuchet MS"/>
                <a:ea typeface="Trebuchet MS"/>
                <a:cs typeface="Trebuchet MS"/>
                <a:sym typeface="Trebuchet MS"/>
              </a:rPr>
              <a:t>Basic Modules</a:t>
            </a:r>
            <a:endParaRPr sz="6600" b="0" i="0" dirty="0">
              <a:solidFill>
                <a:srgbClr val="111B1D"/>
              </a:solidFill>
              <a:latin typeface="Trebuchet MS"/>
              <a:ea typeface="Trebuchet MS"/>
              <a:cs typeface="Trebuchet MS"/>
              <a:sym typeface="Trebuchet MS"/>
            </a:endParaRPr>
          </a:p>
        </p:txBody>
      </p:sp>
      <p:sp>
        <p:nvSpPr>
          <p:cNvPr id="53" name="Google Shape;316;p18" descr="Image result for multi-branch school"/>
          <p:cNvSpPr/>
          <p:nvPr/>
        </p:nvSpPr>
        <p:spPr>
          <a:xfrm>
            <a:off x="9207500" y="52101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297;p18">
            <a:extLst>
              <a:ext uri="{FF2B5EF4-FFF2-40B4-BE49-F238E27FC236}">
                <a16:creationId xmlns:a16="http://schemas.microsoft.com/office/drawing/2014/main" id="{C008EDD2-5017-A840-B1E6-B3C53D314DB1}"/>
              </a:ext>
            </a:extLst>
          </p:cNvPr>
          <p:cNvSpPr/>
          <p:nvPr/>
        </p:nvSpPr>
        <p:spPr>
          <a:xfrm flipH="1">
            <a:off x="6552073" y="154983"/>
            <a:ext cx="307666"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297;p18">
            <a:extLst>
              <a:ext uri="{FF2B5EF4-FFF2-40B4-BE49-F238E27FC236}">
                <a16:creationId xmlns:a16="http://schemas.microsoft.com/office/drawing/2014/main" id="{23174739-6DDA-D342-AC4A-380840BA47C6}"/>
              </a:ext>
            </a:extLst>
          </p:cNvPr>
          <p:cNvSpPr/>
          <p:nvPr/>
        </p:nvSpPr>
        <p:spPr>
          <a:xfrm flipH="1">
            <a:off x="18260741" y="-30623"/>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297;p18">
            <a:extLst>
              <a:ext uri="{FF2B5EF4-FFF2-40B4-BE49-F238E27FC236}">
                <a16:creationId xmlns:a16="http://schemas.microsoft.com/office/drawing/2014/main" id="{17ECE704-C6C0-5B4D-A7CD-C31FB80C86C6}"/>
              </a:ext>
            </a:extLst>
          </p:cNvPr>
          <p:cNvSpPr/>
          <p:nvPr/>
        </p:nvSpPr>
        <p:spPr>
          <a:xfrm flipH="1">
            <a:off x="12331364" y="154983"/>
            <a:ext cx="286949" cy="10458821"/>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251;p16"/>
          <p:cNvSpPr txBox="1"/>
          <p:nvPr/>
        </p:nvSpPr>
        <p:spPr>
          <a:xfrm>
            <a:off x="7671604" y="2572516"/>
            <a:ext cx="4733219" cy="2393823"/>
          </a:xfrm>
          <a:prstGeom prst="rect">
            <a:avLst/>
          </a:prstGeom>
          <a:noFill/>
          <a:ln>
            <a:noFill/>
          </a:ln>
        </p:spPr>
        <p:txBody>
          <a:bodyPr spcFirstLastPara="1" wrap="square" lIns="0" tIns="12700" rIns="0" bIns="0" anchor="t" anchorCtr="0">
            <a:noAutofit/>
          </a:bodyPr>
          <a:lstStyle/>
          <a:p>
            <a:pPr marL="12700" marR="5080" lvl="0" indent="0" algn="ctr" rtl="0">
              <a:lnSpc>
                <a:spcPct val="115999"/>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Evaluation Program</a:t>
            </a:r>
          </a:p>
          <a:p>
            <a:pPr marL="12700" marR="5080" lvl="0" indent="0" algn="ctr" rtl="0">
              <a:lnSpc>
                <a:spcPct val="115999"/>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(Certificate)</a:t>
            </a:r>
          </a:p>
          <a:p>
            <a:pPr marL="12700" marR="5080" lvl="0" indent="0" algn="ctr" rtl="0">
              <a:lnSpc>
                <a:spcPct val="115999"/>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Performance Records</a:t>
            </a:r>
            <a:endParaRPr lang="en-GB" sz="2000"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Automatic certificates</a:t>
            </a:r>
            <a:endParaRPr sz="3200" dirty="0">
              <a:solidFill>
                <a:schemeClr val="dk1"/>
              </a:solidFill>
              <a:latin typeface="Times New Roman"/>
              <a:ea typeface="Times New Roman"/>
              <a:cs typeface="Times New Roman"/>
              <a:sym typeface="Times New Roman"/>
            </a:endParaRPr>
          </a:p>
        </p:txBody>
      </p:sp>
      <p:sp>
        <p:nvSpPr>
          <p:cNvPr id="64" name="Google Shape;251;p16"/>
          <p:cNvSpPr txBox="1"/>
          <p:nvPr/>
        </p:nvSpPr>
        <p:spPr>
          <a:xfrm>
            <a:off x="13101200" y="2637274"/>
            <a:ext cx="4946051" cy="2393823"/>
          </a:xfrm>
          <a:prstGeom prst="rect">
            <a:avLst/>
          </a:prstGeom>
          <a:noFill/>
          <a:ln>
            <a:noFill/>
          </a:ln>
        </p:spPr>
        <p:txBody>
          <a:bodyPr spcFirstLastPara="1" wrap="square" lIns="0" tIns="12700" rIns="0" bIns="0" anchor="t" anchorCtr="0">
            <a:noAutofit/>
          </a:bodyPr>
          <a:lstStyle/>
          <a:p>
            <a:pPr marL="12700" marR="5080" lvl="0" indent="0" algn="ctr" rtl="0">
              <a:lnSpc>
                <a:spcPct val="115999"/>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Live Training Management</a:t>
            </a:r>
          </a:p>
          <a:p>
            <a:pPr marL="12700" marR="5080" lvl="0" indent="0" algn="ctr" rtl="0">
              <a:lnSpc>
                <a:spcPct val="115999"/>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Live training schedule creation</a:t>
            </a:r>
            <a:endParaRPr lang="en-GB" sz="2000"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Live class join</a:t>
            </a: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Anytime live class</a:t>
            </a:r>
            <a:endParaRPr sz="3200" dirty="0">
              <a:solidFill>
                <a:schemeClr val="dk1"/>
              </a:solidFill>
              <a:latin typeface="Times New Roman"/>
              <a:ea typeface="Times New Roman"/>
              <a:cs typeface="Times New Roman"/>
              <a:sym typeface="Times New Roman"/>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1365" y="638175"/>
            <a:ext cx="1705720" cy="17057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940" y="638175"/>
            <a:ext cx="1485521" cy="1485521"/>
          </a:xfrm>
          <a:prstGeom prst="rect">
            <a:avLst/>
          </a:prstGeom>
        </p:spPr>
      </p:pic>
      <p:sp>
        <p:nvSpPr>
          <p:cNvPr id="31" name="Google Shape;251;p16"/>
          <p:cNvSpPr txBox="1"/>
          <p:nvPr/>
        </p:nvSpPr>
        <p:spPr>
          <a:xfrm>
            <a:off x="7609356" y="7828372"/>
            <a:ext cx="4733219" cy="2393823"/>
          </a:xfrm>
          <a:prstGeom prst="rect">
            <a:avLst/>
          </a:prstGeom>
          <a:noFill/>
          <a:ln>
            <a:noFill/>
          </a:ln>
        </p:spPr>
        <p:txBody>
          <a:bodyPr spcFirstLastPara="1" wrap="square" lIns="0" tIns="12700" rIns="0" bIns="0" anchor="t" anchorCtr="0">
            <a:noAutofit/>
          </a:bodyPr>
          <a:lstStyle/>
          <a:p>
            <a:pPr marL="12700" marR="5080" lvl="0" algn="ctr">
              <a:lnSpc>
                <a:spcPct val="115999"/>
              </a:lnSpc>
            </a:pPr>
            <a:r>
              <a:rPr lang="en-GB" sz="3200" b="1" dirty="0" smtClean="0">
                <a:solidFill>
                  <a:srgbClr val="111B1D"/>
                </a:solidFill>
                <a:latin typeface="Times New Roman"/>
                <a:ea typeface="Times New Roman"/>
                <a:cs typeface="Times New Roman"/>
                <a:sym typeface="Times New Roman"/>
              </a:rPr>
              <a:t>CMS (Admin Panel)</a:t>
            </a:r>
            <a:endParaRPr lang="en-GB" sz="3200" b="1" dirty="0">
              <a:solidFill>
                <a:srgbClr val="111B1D"/>
              </a:solidFill>
              <a:latin typeface="Times New Roman"/>
              <a:ea typeface="Times New Roman"/>
              <a:cs typeface="Times New Roman"/>
              <a:sym typeface="Times New Roman"/>
            </a:endParaRPr>
          </a:p>
          <a:p>
            <a:pPr marL="12700" marR="5080" lvl="0" indent="0" algn="ctr" rtl="0">
              <a:lnSpc>
                <a:spcPct val="115999"/>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Admin panel for CMS</a:t>
            </a:r>
            <a:endParaRPr lang="en-GB" sz="2000"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Home page customization </a:t>
            </a: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Check and access all resources</a:t>
            </a:r>
            <a:endParaRPr sz="3200" dirty="0">
              <a:solidFill>
                <a:schemeClr val="dk1"/>
              </a:solidFill>
              <a:latin typeface="Times New Roman"/>
              <a:ea typeface="Times New Roman"/>
              <a:cs typeface="Times New Roman"/>
              <a:sym typeface="Times New Roman"/>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2249" y="5839838"/>
            <a:ext cx="1439898" cy="1439898"/>
          </a:xfrm>
          <a:prstGeom prst="rect">
            <a:avLst/>
          </a:prstGeom>
        </p:spPr>
      </p:pic>
      <p:sp>
        <p:nvSpPr>
          <p:cNvPr id="34" name="Google Shape;251;p16"/>
          <p:cNvSpPr txBox="1"/>
          <p:nvPr/>
        </p:nvSpPr>
        <p:spPr>
          <a:xfrm>
            <a:off x="13402535" y="7880702"/>
            <a:ext cx="4946051" cy="2393823"/>
          </a:xfrm>
          <a:prstGeom prst="rect">
            <a:avLst/>
          </a:prstGeom>
          <a:noFill/>
          <a:ln>
            <a:noFill/>
          </a:ln>
        </p:spPr>
        <p:txBody>
          <a:bodyPr spcFirstLastPara="1" wrap="square" lIns="0" tIns="12700" rIns="0" bIns="0" anchor="t" anchorCtr="0">
            <a:noAutofit/>
          </a:bodyPr>
          <a:lstStyle/>
          <a:p>
            <a:pPr marL="12700" marR="5080" lvl="0" indent="0" algn="ctr" rtl="0">
              <a:lnSpc>
                <a:spcPct val="115999"/>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Analytics &amp; Reports</a:t>
            </a:r>
          </a:p>
          <a:p>
            <a:pPr marL="12700" marR="5080" lvl="0" indent="0" algn="ctr" rtl="0">
              <a:lnSpc>
                <a:spcPct val="115999"/>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Interactive Dashboard</a:t>
            </a:r>
            <a:endParaRPr lang="en-GB" sz="2000" dirty="0">
              <a:solidFill>
                <a:srgbClr val="111B1D"/>
              </a:solidFill>
              <a:latin typeface="Times New Roman"/>
              <a:ea typeface="Times New Roman"/>
              <a:cs typeface="Times New Roman"/>
              <a:sym typeface="Times New Roman"/>
            </a:endParaRP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Reports</a:t>
            </a:r>
          </a:p>
          <a:p>
            <a:pPr marL="355600" marR="5080" lvl="0" indent="-342900">
              <a:lnSpc>
                <a:spcPct val="116300"/>
              </a:lnSpc>
              <a:buFontTx/>
              <a:buChar char="-"/>
            </a:pPr>
            <a:r>
              <a:rPr lang="en-GB" sz="2000" dirty="0" smtClean="0">
                <a:solidFill>
                  <a:srgbClr val="111B1D"/>
                </a:solidFill>
                <a:latin typeface="Times New Roman"/>
                <a:ea typeface="Times New Roman"/>
                <a:cs typeface="Times New Roman"/>
                <a:sym typeface="Times New Roman"/>
              </a:rPr>
              <a:t>Statistics</a:t>
            </a:r>
            <a:endParaRPr sz="3200" dirty="0">
              <a:solidFill>
                <a:schemeClr val="dk1"/>
              </a:solidFill>
              <a:latin typeface="Times New Roman"/>
              <a:ea typeface="Times New Roman"/>
              <a:cs typeface="Times New Roman"/>
              <a:sym typeface="Times New Roman"/>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1907" y="5917789"/>
            <a:ext cx="1424134" cy="1424134"/>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4942" y="9025283"/>
            <a:ext cx="3327370" cy="932395"/>
          </a:xfrm>
          <a:prstGeom prst="rect">
            <a:avLst/>
          </a:prstGeom>
        </p:spPr>
      </p:pic>
    </p:spTree>
    <p:extLst>
      <p:ext uri="{BB962C8B-B14F-4D97-AF65-F5344CB8AC3E}">
        <p14:creationId xmlns:p14="http://schemas.microsoft.com/office/powerpoint/2010/main" val="9067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5" name="Google Shape;296;p18"/>
          <p:cNvSpPr/>
          <p:nvPr/>
        </p:nvSpPr>
        <p:spPr>
          <a:xfrm>
            <a:off x="201635" y="10318093"/>
            <a:ext cx="6610350" cy="302895"/>
          </a:xfrm>
          <a:custGeom>
            <a:avLst/>
            <a:gdLst/>
            <a:ahLst/>
            <a:cxnLst/>
            <a:rect l="l" t="t" r="r" b="b"/>
            <a:pathLst>
              <a:path w="6610350" h="302895" extrusionOk="0">
                <a:moveTo>
                  <a:pt x="0" y="0"/>
                </a:moveTo>
                <a:lnTo>
                  <a:pt x="6610349" y="0"/>
                </a:lnTo>
                <a:lnTo>
                  <a:pt x="6610349" y="302281"/>
                </a:lnTo>
                <a:lnTo>
                  <a:pt x="0" y="302281"/>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97;p18"/>
          <p:cNvSpPr/>
          <p:nvPr/>
        </p:nvSpPr>
        <p:spPr>
          <a:xfrm flipH="1">
            <a:off x="6577197" y="5365860"/>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298;p18"/>
          <p:cNvSpPr/>
          <p:nvPr/>
        </p:nvSpPr>
        <p:spPr>
          <a:xfrm>
            <a:off x="219075" y="219075"/>
            <a:ext cx="419100" cy="419100"/>
          </a:xfrm>
          <a:custGeom>
            <a:avLst/>
            <a:gdLst/>
            <a:ahLst/>
            <a:cxnLst/>
            <a:rect l="l" t="t" r="r" b="b"/>
            <a:pathLst>
              <a:path w="419100" h="419100" extrusionOk="0">
                <a:moveTo>
                  <a:pt x="0" y="0"/>
                </a:moveTo>
                <a:lnTo>
                  <a:pt x="419099" y="0"/>
                </a:lnTo>
                <a:lnTo>
                  <a:pt x="419099" y="419099"/>
                </a:lnTo>
                <a:lnTo>
                  <a:pt x="0" y="419099"/>
                </a:lnTo>
                <a:lnTo>
                  <a:pt x="0" y="0"/>
                </a:lnTo>
                <a:close/>
              </a:path>
            </a:pathLst>
          </a:custGeom>
          <a:solidFill>
            <a:srgbClr val="111B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07;p18"/>
          <p:cNvSpPr/>
          <p:nvPr/>
        </p:nvSpPr>
        <p:spPr>
          <a:xfrm>
            <a:off x="223837"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308;p18"/>
          <p:cNvSpPr/>
          <p:nvPr/>
        </p:nvSpPr>
        <p:spPr>
          <a:xfrm>
            <a:off x="0" y="223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309;p18"/>
          <p:cNvSpPr/>
          <p:nvPr/>
        </p:nvSpPr>
        <p:spPr>
          <a:xfrm>
            <a:off x="18511838" y="0"/>
            <a:ext cx="0" cy="104775"/>
          </a:xfrm>
          <a:custGeom>
            <a:avLst/>
            <a:gdLst/>
            <a:ahLst/>
            <a:cxnLst/>
            <a:rect l="l" t="t" r="r" b="b"/>
            <a:pathLst>
              <a:path w="120000" h="104775" extrusionOk="0">
                <a:moveTo>
                  <a:pt x="0" y="0"/>
                </a:moveTo>
                <a:lnTo>
                  <a:pt x="0" y="10477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310;p18"/>
          <p:cNvSpPr/>
          <p:nvPr/>
        </p:nvSpPr>
        <p:spPr>
          <a:xfrm>
            <a:off x="18621375" y="223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311;p18"/>
          <p:cNvSpPr/>
          <p:nvPr/>
        </p:nvSpPr>
        <p:spPr>
          <a:xfrm>
            <a:off x="223837"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312;p18"/>
          <p:cNvSpPr/>
          <p:nvPr/>
        </p:nvSpPr>
        <p:spPr>
          <a:xfrm>
            <a:off x="0" y="10510837"/>
            <a:ext cx="104775" cy="0"/>
          </a:xfrm>
          <a:custGeom>
            <a:avLst/>
            <a:gdLst/>
            <a:ahLst/>
            <a:cxnLst/>
            <a:rect l="l" t="t" r="r" b="b"/>
            <a:pathLst>
              <a:path w="104775" h="120000" extrusionOk="0">
                <a:moveTo>
                  <a:pt x="0" y="0"/>
                </a:moveTo>
                <a:lnTo>
                  <a:pt x="10477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313;p18"/>
          <p:cNvSpPr/>
          <p:nvPr/>
        </p:nvSpPr>
        <p:spPr>
          <a:xfrm>
            <a:off x="18511838" y="10620375"/>
            <a:ext cx="0" cy="99060"/>
          </a:xfrm>
          <a:custGeom>
            <a:avLst/>
            <a:gdLst/>
            <a:ahLst/>
            <a:cxnLst/>
            <a:rect l="l" t="t" r="r" b="b"/>
            <a:pathLst>
              <a:path w="120000" h="99059" extrusionOk="0">
                <a:moveTo>
                  <a:pt x="0" y="0"/>
                </a:moveTo>
                <a:lnTo>
                  <a:pt x="0" y="9862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314;p18"/>
          <p:cNvSpPr/>
          <p:nvPr/>
        </p:nvSpPr>
        <p:spPr>
          <a:xfrm>
            <a:off x="18621375" y="10510837"/>
            <a:ext cx="99060" cy="0"/>
          </a:xfrm>
          <a:custGeom>
            <a:avLst/>
            <a:gdLst/>
            <a:ahLst/>
            <a:cxnLst/>
            <a:rect l="l" t="t" r="r" b="b"/>
            <a:pathLst>
              <a:path w="99059" h="120000" extrusionOk="0">
                <a:moveTo>
                  <a:pt x="0" y="0"/>
                </a:moveTo>
                <a:lnTo>
                  <a:pt x="9862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315;p18"/>
          <p:cNvSpPr txBox="1"/>
          <p:nvPr/>
        </p:nvSpPr>
        <p:spPr>
          <a:xfrm>
            <a:off x="1324942" y="945968"/>
            <a:ext cx="4464414" cy="2106326"/>
          </a:xfrm>
          <a:prstGeom prst="rect">
            <a:avLst/>
          </a:prstGeom>
          <a:noFill/>
          <a:ln>
            <a:noFill/>
          </a:ln>
        </p:spPr>
        <p:txBody>
          <a:bodyPr spcFirstLastPara="1" wrap="square" lIns="0" tIns="48875" rIns="0" bIns="0" anchor="t" anchorCtr="0">
            <a:noAutofit/>
          </a:bodyPr>
          <a:lstStyle/>
          <a:p>
            <a:pPr marL="12700" marR="5080" lvl="0" indent="0" algn="l" rtl="0">
              <a:lnSpc>
                <a:spcPct val="108181"/>
              </a:lnSpc>
              <a:spcBef>
                <a:spcPts val="0"/>
              </a:spcBef>
              <a:spcAft>
                <a:spcPts val="0"/>
              </a:spcAft>
              <a:buNone/>
            </a:pPr>
            <a:r>
              <a:rPr lang="en-GB" sz="6600" b="1" i="0" dirty="0">
                <a:solidFill>
                  <a:srgbClr val="111B1D"/>
                </a:solidFill>
                <a:latin typeface="Trebuchet MS"/>
                <a:ea typeface="Trebuchet MS"/>
                <a:cs typeface="Trebuchet MS"/>
                <a:sym typeface="Trebuchet MS"/>
              </a:rPr>
              <a:t>Basic </a:t>
            </a:r>
            <a:r>
              <a:rPr lang="en-GB" sz="6600" b="1" i="0" dirty="0" smtClean="0">
                <a:solidFill>
                  <a:srgbClr val="111B1D"/>
                </a:solidFill>
                <a:latin typeface="Trebuchet MS"/>
                <a:ea typeface="Trebuchet MS"/>
                <a:cs typeface="Trebuchet MS"/>
                <a:sym typeface="Trebuchet MS"/>
              </a:rPr>
              <a:t>Modules</a:t>
            </a:r>
          </a:p>
          <a:p>
            <a:pPr marL="12700" marR="5080" lvl="0" indent="0" algn="l" rtl="0">
              <a:lnSpc>
                <a:spcPct val="108181"/>
              </a:lnSpc>
              <a:spcBef>
                <a:spcPts val="0"/>
              </a:spcBef>
              <a:spcAft>
                <a:spcPts val="0"/>
              </a:spcAft>
              <a:buNone/>
            </a:pPr>
            <a:endParaRPr sz="6600" b="0" i="0" dirty="0">
              <a:solidFill>
                <a:srgbClr val="111B1D"/>
              </a:solidFill>
              <a:latin typeface="Trebuchet MS"/>
              <a:ea typeface="Trebuchet MS"/>
              <a:cs typeface="Trebuchet MS"/>
              <a:sym typeface="Trebuchet MS"/>
            </a:endParaRPr>
          </a:p>
        </p:txBody>
      </p:sp>
      <p:sp>
        <p:nvSpPr>
          <p:cNvPr id="53" name="Google Shape;316;p18" descr="Image result for multi-branch school"/>
          <p:cNvSpPr/>
          <p:nvPr/>
        </p:nvSpPr>
        <p:spPr>
          <a:xfrm>
            <a:off x="9207500" y="52101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297;p18">
            <a:extLst>
              <a:ext uri="{FF2B5EF4-FFF2-40B4-BE49-F238E27FC236}">
                <a16:creationId xmlns:a16="http://schemas.microsoft.com/office/drawing/2014/main" id="{C008EDD2-5017-A840-B1E6-B3C53D314DB1}"/>
              </a:ext>
            </a:extLst>
          </p:cNvPr>
          <p:cNvSpPr/>
          <p:nvPr/>
        </p:nvSpPr>
        <p:spPr>
          <a:xfrm flipH="1">
            <a:off x="6552073" y="154983"/>
            <a:ext cx="307666"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297;p18">
            <a:extLst>
              <a:ext uri="{FF2B5EF4-FFF2-40B4-BE49-F238E27FC236}">
                <a16:creationId xmlns:a16="http://schemas.microsoft.com/office/drawing/2014/main" id="{23174739-6DDA-D342-AC4A-380840BA47C6}"/>
              </a:ext>
            </a:extLst>
          </p:cNvPr>
          <p:cNvSpPr/>
          <p:nvPr/>
        </p:nvSpPr>
        <p:spPr>
          <a:xfrm flipH="1">
            <a:off x="18260741" y="-30623"/>
            <a:ext cx="282542" cy="5254514"/>
          </a:xfrm>
          <a:custGeom>
            <a:avLst/>
            <a:gdLst/>
            <a:ahLst/>
            <a:cxnLst/>
            <a:rect l="l" t="t" r="r" b="b"/>
            <a:pathLst>
              <a:path w="120000" h="10515600" extrusionOk="0">
                <a:moveTo>
                  <a:pt x="0" y="0"/>
                </a:moveTo>
                <a:lnTo>
                  <a:pt x="0" y="10515599"/>
                </a:lnTo>
              </a:path>
            </a:pathLst>
          </a:custGeom>
          <a:noFill/>
          <a:ln w="28550" cap="flat" cmpd="sng">
            <a:solidFill>
              <a:srgbClr val="111B1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251;p16"/>
          <p:cNvSpPr txBox="1"/>
          <p:nvPr/>
        </p:nvSpPr>
        <p:spPr>
          <a:xfrm>
            <a:off x="9054268" y="3422522"/>
            <a:ext cx="6565809" cy="5975835"/>
          </a:xfrm>
          <a:prstGeom prst="rect">
            <a:avLst/>
          </a:prstGeom>
          <a:noFill/>
          <a:ln>
            <a:noFill/>
          </a:ln>
        </p:spPr>
        <p:txBody>
          <a:bodyPr spcFirstLastPara="1" wrap="square" lIns="0" tIns="12700" rIns="0" bIns="0" anchor="t" anchorCtr="0">
            <a:noAutofit/>
          </a:bodyPr>
          <a:lstStyle/>
          <a:p>
            <a:pPr marL="12700" marR="5080" lvl="0" indent="0" algn="ctr" rtl="0">
              <a:lnSpc>
                <a:spcPct val="115999"/>
              </a:lnSpc>
              <a:spcBef>
                <a:spcPts val="0"/>
              </a:spcBef>
              <a:spcAft>
                <a:spcPts val="0"/>
              </a:spcAft>
              <a:buNone/>
            </a:pPr>
            <a:r>
              <a:rPr lang="en-GB" sz="3200" b="1" dirty="0" smtClean="0">
                <a:solidFill>
                  <a:srgbClr val="111B1D"/>
                </a:solidFill>
                <a:latin typeface="Times New Roman"/>
                <a:ea typeface="Times New Roman"/>
                <a:cs typeface="Times New Roman"/>
                <a:sym typeface="Times New Roman"/>
              </a:rPr>
              <a:t>Agent Banking Course Access</a:t>
            </a:r>
          </a:p>
          <a:p>
            <a:pPr marL="12700" marR="5080" lvl="0" indent="0" algn="ctr" rtl="0">
              <a:lnSpc>
                <a:spcPct val="115999"/>
              </a:lnSpc>
              <a:spcBef>
                <a:spcPts val="0"/>
              </a:spcBef>
              <a:spcAft>
                <a:spcPts val="0"/>
              </a:spcAft>
              <a:buNone/>
            </a:pPr>
            <a:endParaRPr lang="en-GB" sz="3200" b="1" dirty="0">
              <a:solidFill>
                <a:srgbClr val="111B1D"/>
              </a:solidFill>
              <a:latin typeface="Times New Roman"/>
              <a:ea typeface="Times New Roman"/>
              <a:cs typeface="Times New Roman"/>
              <a:sym typeface="Times New Roman"/>
            </a:endParaRP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Registration / Login</a:t>
            </a: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Course access, exam</a:t>
            </a: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Scripts (Readable Docs)</a:t>
            </a: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Video contents access</a:t>
            </a: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Quick Test</a:t>
            </a: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Certification Test</a:t>
            </a: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Result Summary</a:t>
            </a:r>
            <a:endParaRPr lang="en-GB" sz="2000" dirty="0">
              <a:solidFill>
                <a:srgbClr val="111B1D"/>
              </a:solidFill>
              <a:latin typeface="Times New Roman"/>
              <a:ea typeface="Times New Roman"/>
              <a:cs typeface="Times New Roman"/>
              <a:sym typeface="Times New Roman"/>
            </a:endParaRPr>
          </a:p>
          <a:p>
            <a:pPr marL="355600" marR="5080" lvl="0" indent="-342900" algn="ctr">
              <a:lnSpc>
                <a:spcPct val="116300"/>
              </a:lnSpc>
              <a:buFontTx/>
              <a:buChar char="-"/>
            </a:pPr>
            <a:r>
              <a:rPr lang="en-GB" sz="2000" dirty="0" smtClean="0">
                <a:solidFill>
                  <a:srgbClr val="111B1D"/>
                </a:solidFill>
                <a:latin typeface="Times New Roman"/>
                <a:ea typeface="Times New Roman"/>
                <a:cs typeface="Times New Roman"/>
                <a:sym typeface="Times New Roman"/>
              </a:rPr>
              <a:t>Automatic certificates</a:t>
            </a:r>
          </a:p>
          <a:p>
            <a:pPr marL="355600" marR="5080" lvl="0" indent="-342900">
              <a:lnSpc>
                <a:spcPct val="116300"/>
              </a:lnSpc>
              <a:buFontTx/>
              <a:buChar char="-"/>
            </a:pPr>
            <a:endParaRPr sz="3200" dirty="0">
              <a:solidFill>
                <a:schemeClr val="dk1"/>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3893" y="1296719"/>
            <a:ext cx="1485521" cy="1485521"/>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942" y="9025283"/>
            <a:ext cx="3327370" cy="932395"/>
          </a:xfrm>
          <a:prstGeom prst="rect">
            <a:avLst/>
          </a:prstGeom>
        </p:spPr>
      </p:pic>
    </p:spTree>
    <p:extLst>
      <p:ext uri="{BB962C8B-B14F-4D97-AF65-F5344CB8AC3E}">
        <p14:creationId xmlns:p14="http://schemas.microsoft.com/office/powerpoint/2010/main" val="6393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11B1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1620</Words>
  <Application>Microsoft Office PowerPoint</Application>
  <PresentationFormat>Custom</PresentationFormat>
  <Paragraphs>256</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Cambria</vt:lpstr>
      <vt:lpstr>Arial Black</vt:lpstr>
      <vt:lpstr>Calibri</vt:lpstr>
      <vt:lpstr>Arial</vt:lpstr>
      <vt:lpstr>Wingdings</vt:lpstr>
      <vt:lpstr>Times New Roman</vt:lpstr>
      <vt:lpstr>Arial Narrow</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Technologies</vt:lpstr>
      <vt:lpstr>Tech Specifications</vt:lpstr>
      <vt:lpstr>OUR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316</cp:revision>
  <dcterms:modified xsi:type="dcterms:W3CDTF">2021-03-23T05:14:08Z</dcterms:modified>
</cp:coreProperties>
</file>